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xlsx" ContentType="application/vnd.openxmlformats-officedocument.spreadsheetml.sheet"/>
  <Default Extension="rels" ContentType="application/vnd.openxmlformats-package.relationships+xml"/>
  <Default Extension="tif" ContentType="image/t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9"/>
  </p:notesMasterIdLst>
  <p:sldIdLst>
    <p:sldId id="257" r:id="rId2"/>
    <p:sldId id="534" r:id="rId3"/>
    <p:sldId id="700" r:id="rId4"/>
    <p:sldId id="701" r:id="rId5"/>
    <p:sldId id="573" r:id="rId6"/>
    <p:sldId id="653" r:id="rId7"/>
    <p:sldId id="702" r:id="rId8"/>
    <p:sldId id="703" r:id="rId9"/>
    <p:sldId id="704" r:id="rId10"/>
    <p:sldId id="705" r:id="rId11"/>
    <p:sldId id="706" r:id="rId12"/>
    <p:sldId id="707" r:id="rId13"/>
    <p:sldId id="708" r:id="rId14"/>
    <p:sldId id="709" r:id="rId15"/>
    <p:sldId id="710" r:id="rId16"/>
    <p:sldId id="711" r:id="rId17"/>
    <p:sldId id="712" r:id="rId18"/>
    <p:sldId id="713" r:id="rId19"/>
    <p:sldId id="714" r:id="rId20"/>
    <p:sldId id="715" r:id="rId21"/>
    <p:sldId id="716" r:id="rId22"/>
    <p:sldId id="717" r:id="rId23"/>
    <p:sldId id="718" r:id="rId24"/>
    <p:sldId id="574" r:id="rId25"/>
    <p:sldId id="650" r:id="rId26"/>
    <p:sldId id="719" r:id="rId27"/>
    <p:sldId id="720" r:id="rId28"/>
    <p:sldId id="721" r:id="rId29"/>
    <p:sldId id="722" r:id="rId30"/>
    <p:sldId id="723" r:id="rId31"/>
    <p:sldId id="724" r:id="rId32"/>
    <p:sldId id="725" r:id="rId33"/>
    <p:sldId id="726" r:id="rId34"/>
    <p:sldId id="727" r:id="rId35"/>
    <p:sldId id="728" r:id="rId36"/>
    <p:sldId id="729" r:id="rId37"/>
    <p:sldId id="730" r:id="rId38"/>
    <p:sldId id="732" r:id="rId39"/>
    <p:sldId id="731" r:id="rId40"/>
    <p:sldId id="733" r:id="rId41"/>
    <p:sldId id="734" r:id="rId42"/>
    <p:sldId id="735" r:id="rId43"/>
    <p:sldId id="679" r:id="rId44"/>
    <p:sldId id="651" r:id="rId45"/>
    <p:sldId id="736" r:id="rId46"/>
    <p:sldId id="737" r:id="rId47"/>
    <p:sldId id="738" r:id="rId48"/>
    <p:sldId id="740" r:id="rId49"/>
    <p:sldId id="741" r:id="rId50"/>
    <p:sldId id="743" r:id="rId51"/>
    <p:sldId id="744" r:id="rId52"/>
    <p:sldId id="745" r:id="rId53"/>
    <p:sldId id="746" r:id="rId54"/>
    <p:sldId id="747" r:id="rId55"/>
    <p:sldId id="748" r:id="rId56"/>
    <p:sldId id="749" r:id="rId57"/>
    <p:sldId id="750" r:id="rId58"/>
    <p:sldId id="751" r:id="rId59"/>
    <p:sldId id="752" r:id="rId60"/>
    <p:sldId id="755" r:id="rId61"/>
    <p:sldId id="754" r:id="rId62"/>
    <p:sldId id="756" r:id="rId63"/>
    <p:sldId id="758" r:id="rId64"/>
    <p:sldId id="757" r:id="rId65"/>
    <p:sldId id="759" r:id="rId66"/>
    <p:sldId id="760" r:id="rId67"/>
    <p:sldId id="753" r:id="rId6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6777F86-1AD3-E745-8504-58BCD5495FDB}">
          <p14:sldIdLst>
            <p14:sldId id="257"/>
            <p14:sldId id="534"/>
            <p14:sldId id="700"/>
            <p14:sldId id="701"/>
            <p14:sldId id="573"/>
            <p14:sldId id="653"/>
            <p14:sldId id="702"/>
            <p14:sldId id="703"/>
            <p14:sldId id="704"/>
            <p14:sldId id="705"/>
            <p14:sldId id="706"/>
            <p14:sldId id="707"/>
            <p14:sldId id="708"/>
            <p14:sldId id="709"/>
            <p14:sldId id="710"/>
            <p14:sldId id="711"/>
            <p14:sldId id="712"/>
            <p14:sldId id="713"/>
            <p14:sldId id="714"/>
            <p14:sldId id="715"/>
            <p14:sldId id="716"/>
            <p14:sldId id="717"/>
            <p14:sldId id="718"/>
            <p14:sldId id="574"/>
            <p14:sldId id="650"/>
            <p14:sldId id="719"/>
            <p14:sldId id="720"/>
            <p14:sldId id="721"/>
            <p14:sldId id="722"/>
            <p14:sldId id="723"/>
            <p14:sldId id="724"/>
            <p14:sldId id="725"/>
            <p14:sldId id="726"/>
            <p14:sldId id="727"/>
            <p14:sldId id="728"/>
            <p14:sldId id="729"/>
            <p14:sldId id="730"/>
            <p14:sldId id="732"/>
            <p14:sldId id="731"/>
            <p14:sldId id="733"/>
            <p14:sldId id="734"/>
            <p14:sldId id="735"/>
            <p14:sldId id="679"/>
            <p14:sldId id="651"/>
            <p14:sldId id="736"/>
            <p14:sldId id="737"/>
            <p14:sldId id="738"/>
            <p14:sldId id="740"/>
            <p14:sldId id="741"/>
            <p14:sldId id="743"/>
            <p14:sldId id="744"/>
            <p14:sldId id="745"/>
            <p14:sldId id="746"/>
            <p14:sldId id="747"/>
            <p14:sldId id="748"/>
            <p14:sldId id="749"/>
            <p14:sldId id="750"/>
            <p14:sldId id="751"/>
            <p14:sldId id="752"/>
            <p14:sldId id="755"/>
            <p14:sldId id="754"/>
            <p14:sldId id="756"/>
            <p14:sldId id="758"/>
            <p14:sldId id="757"/>
            <p14:sldId id="759"/>
            <p14:sldId id="760"/>
            <p14:sldId id="75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E79"/>
    <a:srgbClr val="BDBEBD"/>
    <a:srgbClr val="00EC6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369"/>
    <p:restoredTop sz="93846"/>
  </p:normalViewPr>
  <p:slideViewPr>
    <p:cSldViewPr snapToGrid="0" snapToObjects="1">
      <p:cViewPr>
        <p:scale>
          <a:sx n="90" d="100"/>
          <a:sy n="90" d="100"/>
        </p:scale>
        <p:origin x="272" y="1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notesMaster" Target="notesMasters/notesMaster1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presProps" Target="presProps.xml"/><Relationship Id="rId71" Type="http://schemas.openxmlformats.org/officeDocument/2006/relationships/viewProps" Target="viewProps.xml"/><Relationship Id="rId72" Type="http://schemas.openxmlformats.org/officeDocument/2006/relationships/theme" Target="theme/theme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451388888888889"/>
          <c:y val="0.103174603174603"/>
          <c:w val="0.909722222222222"/>
          <c:h val="0.608148981377328"/>
        </c:manualLayout>
      </c:layout>
      <c:barChart>
        <c:barDir val="col"/>
        <c:grouping val="clustered"/>
        <c:varyColors val="0"/>
        <c:ser>
          <c:idx val="1"/>
          <c:order val="0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invertIfNegative val="0"/>
          <c:dLbls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Sheet1!$A$2:$A$5</c:f>
              <c:strCache>
                <c:ptCount val="4"/>
                <c:pt idx="0">
                  <c:v>MA</c:v>
                </c:pt>
                <c:pt idx="1">
                  <c:v>CA</c:v>
                </c:pt>
                <c:pt idx="2">
                  <c:v>IL</c:v>
                </c:pt>
                <c:pt idx="3">
                  <c:v>NY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50.0</c:v>
                </c:pt>
                <c:pt idx="1">
                  <c:v>10.0</c:v>
                </c:pt>
                <c:pt idx="2">
                  <c:v>10.0</c:v>
                </c:pt>
                <c:pt idx="3">
                  <c:v>30.0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-25"/>
        <c:axId val="376690432"/>
        <c:axId val="376691792"/>
      </c:barChart>
      <c:catAx>
        <c:axId val="376690432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crossAx val="376691792"/>
        <c:crosses val="autoZero"/>
        <c:auto val="1"/>
        <c:lblAlgn val="ctr"/>
        <c:lblOffset val="100"/>
        <c:noMultiLvlLbl val="0"/>
      </c:catAx>
      <c:valAx>
        <c:axId val="376691792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376690432"/>
        <c:crosses val="autoZero"/>
        <c:crossBetween val="between"/>
      </c:valAx>
      <c:spPr>
        <a:effectLst/>
      </c:spPr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347222222222222"/>
          <c:y val="0.36038952517299"/>
          <c:w val="0.909722222222222"/>
          <c:h val="0.551948222381293"/>
        </c:manualLayout>
      </c:layout>
      <c:barChart>
        <c:barDir val="col"/>
        <c:grouping val="clustered"/>
        <c:varyColors val="0"/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-25"/>
        <c:axId val="376707184"/>
        <c:axId val="376709504"/>
      </c:barChart>
      <c:catAx>
        <c:axId val="376707184"/>
        <c:scaling>
          <c:orientation val="minMax"/>
        </c:scaling>
        <c:delete val="1"/>
        <c:axPos val="b"/>
        <c:majorTickMark val="none"/>
        <c:minorTickMark val="none"/>
        <c:tickLblPos val="nextTo"/>
        <c:crossAx val="376709504"/>
        <c:crosses val="autoZero"/>
        <c:auto val="1"/>
        <c:lblAlgn val="ctr"/>
        <c:lblOffset val="100"/>
        <c:noMultiLvlLbl val="0"/>
      </c:catAx>
      <c:valAx>
        <c:axId val="376709504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376707184"/>
        <c:crosses val="autoZero"/>
        <c:crossBetween val="between"/>
      </c:valAx>
      <c:spPr>
        <a:effectLst/>
      </c:spPr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451388888888889"/>
          <c:y val="0.103174603174603"/>
          <c:w val="0.909722222222222"/>
          <c:h val="0.608148981377328"/>
        </c:manualLayout>
      </c:layout>
      <c:barChart>
        <c:barDir val="col"/>
        <c:grouping val="clustered"/>
        <c:varyColors val="0"/>
        <c:ser>
          <c:idx val="1"/>
          <c:order val="0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invertIfNegative val="0"/>
          <c:dLbls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Sheet1!$A$2:$A$5</c:f>
              <c:strCache>
                <c:ptCount val="4"/>
                <c:pt idx="0">
                  <c:v>MA</c:v>
                </c:pt>
                <c:pt idx="1">
                  <c:v>CA</c:v>
                </c:pt>
                <c:pt idx="2">
                  <c:v>IL</c:v>
                </c:pt>
                <c:pt idx="3">
                  <c:v>NY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30.0</c:v>
                </c:pt>
                <c:pt idx="1">
                  <c:v>20.0</c:v>
                </c:pt>
                <c:pt idx="2">
                  <c:v>10.0</c:v>
                </c:pt>
                <c:pt idx="3">
                  <c:v>40.0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-25"/>
        <c:axId val="376663440"/>
        <c:axId val="376665072"/>
      </c:barChart>
      <c:catAx>
        <c:axId val="376663440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crossAx val="376665072"/>
        <c:crosses val="autoZero"/>
        <c:auto val="1"/>
        <c:lblAlgn val="ctr"/>
        <c:lblOffset val="100"/>
        <c:noMultiLvlLbl val="0"/>
      </c:catAx>
      <c:valAx>
        <c:axId val="376665072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376663440"/>
        <c:crosses val="autoZero"/>
        <c:crossBetween val="between"/>
      </c:valAx>
      <c:spPr>
        <a:effectLst/>
      </c:spPr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B8A9A7-2F8A-8542-A5B3-1DCBE9DCB46D}" type="datetimeFigureOut">
              <a:rPr lang="en-US" smtClean="0"/>
              <a:t>3/22/18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21345F-47DA-8D41-A25D-7C1673F272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86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056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4218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5522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4300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035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9114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5626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835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891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3270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6813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90043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7109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25138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1212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41547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4142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08635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02315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09246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33317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174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2391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0230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59326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61006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8827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434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01816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19814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4526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54123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5175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761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3899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07307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4883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44673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05031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94912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6225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66604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83047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5819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99113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12741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83981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39418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77574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0762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71505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0880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09228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2619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100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60991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87493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39946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1846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1800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000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4339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75508-BB0A-464D-ADEF-3A0075ABE227}" type="datetime1">
              <a:rPr lang="en-US" smtClean="0"/>
              <a:t>3/22/18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915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159A3-DF54-4C46-A244-9A1C3258A5D5}" type="datetime1">
              <a:rPr lang="en-US" smtClean="0"/>
              <a:t>3/22/18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5133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E23A13-4A4C-C245-A282-B82029FF14A9}" type="datetime1">
              <a:rPr lang="en-US" smtClean="0"/>
              <a:t>3/22/18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7167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DBABF-E9B9-0B48-88BB-0E26979FE3C3}" type="datetime1">
              <a:rPr lang="en-US" smtClean="0"/>
              <a:t>3/22/18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6684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FF0DC-4CC6-E74B-ADE9-A3A724E54A70}" type="datetime1">
              <a:rPr lang="en-US" smtClean="0"/>
              <a:t>3/22/18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5297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CA4E7-51A4-4043-B144-32E78EB53B2F}" type="datetime1">
              <a:rPr lang="en-US" smtClean="0"/>
              <a:t>3/22/18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8509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253EF-D8E3-0440-8139-36EEB92428E3}" type="datetime1">
              <a:rPr lang="en-US" smtClean="0"/>
              <a:t>3/22/18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3368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A77A2-9965-7C42-98E1-8D5C145B4EDB}" type="datetime1">
              <a:rPr lang="en-US" smtClean="0"/>
              <a:t>3/22/18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6161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07D39-643B-3A4B-8B1B-C9B22069A6E3}" type="datetime1">
              <a:rPr lang="en-US" smtClean="0"/>
              <a:t>3/22/18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750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91225-698E-4144-BE2D-C0FAD87E1DE5}" type="datetime1">
              <a:rPr lang="en-US" smtClean="0"/>
              <a:t>3/22/18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0412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2CE43-A1E8-1340-A845-87D6176A44FB}" type="datetime1">
              <a:rPr lang="en-US" smtClean="0"/>
              <a:t>3/22/18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9366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E80DAD-0F0E-1C48-9551-E0290ADDD356}" type="datetime1">
              <a:rPr lang="en-US" smtClean="0"/>
              <a:t>3/22/18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603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4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5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7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"/><Relationship Id="rId4" Type="http://schemas.openxmlformats.org/officeDocument/2006/relationships/image" Target="../media/image19.tif"/><Relationship Id="rId5" Type="http://schemas.openxmlformats.org/officeDocument/2006/relationships/image" Target="../media/image20.tif"/><Relationship Id="rId6" Type="http://schemas.openxmlformats.org/officeDocument/2006/relationships/image" Target="../media/image21.tif"/><Relationship Id="rId7" Type="http://schemas.openxmlformats.org/officeDocument/2006/relationships/image" Target="../media/image22.png"/><Relationship Id="rId8" Type="http://schemas.openxmlformats.org/officeDocument/2006/relationships/image" Target="../media/image23.tif"/><Relationship Id="rId9" Type="http://schemas.openxmlformats.org/officeDocument/2006/relationships/image" Target="../media/image24.tif"/><Relationship Id="rId10" Type="http://schemas.openxmlformats.org/officeDocument/2006/relationships/image" Target="../media/image25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2.xml.rels><?xml version="1.0" encoding="UTF-8" standalone="yes"?>
<Relationships xmlns="http://schemas.openxmlformats.org/package/2006/relationships"><Relationship Id="rId20" Type="http://schemas.openxmlformats.org/officeDocument/2006/relationships/image" Target="../media/image24.tif"/><Relationship Id="rId21" Type="http://schemas.openxmlformats.org/officeDocument/2006/relationships/image" Target="../media/image30.tiff"/><Relationship Id="rId22" Type="http://schemas.openxmlformats.org/officeDocument/2006/relationships/image" Target="../media/image31.tiff"/><Relationship Id="rId23" Type="http://schemas.openxmlformats.org/officeDocument/2006/relationships/image" Target="../media/image32.tiff"/><Relationship Id="rId10" Type="http://schemas.openxmlformats.org/officeDocument/2006/relationships/image" Target="../media/image26.tiff"/><Relationship Id="rId11" Type="http://schemas.openxmlformats.org/officeDocument/2006/relationships/image" Target="../media/image18.tif"/><Relationship Id="rId12" Type="http://schemas.openxmlformats.org/officeDocument/2006/relationships/image" Target="../media/image19.tif"/><Relationship Id="rId13" Type="http://schemas.openxmlformats.org/officeDocument/2006/relationships/image" Target="../media/image20.tif"/><Relationship Id="rId14" Type="http://schemas.openxmlformats.org/officeDocument/2006/relationships/image" Target="../media/image21.tif"/><Relationship Id="rId15" Type="http://schemas.openxmlformats.org/officeDocument/2006/relationships/image" Target="../media/image27.tif"/><Relationship Id="rId16" Type="http://schemas.openxmlformats.org/officeDocument/2006/relationships/image" Target="../media/image28.tif"/><Relationship Id="rId17" Type="http://schemas.openxmlformats.org/officeDocument/2006/relationships/image" Target="../media/image29.tif"/><Relationship Id="rId18" Type="http://schemas.openxmlformats.org/officeDocument/2006/relationships/image" Target="../media/image22.png"/><Relationship Id="rId19" Type="http://schemas.openxmlformats.org/officeDocument/2006/relationships/image" Target="../media/image23.ti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6" Type="http://schemas.openxmlformats.org/officeDocument/2006/relationships/image" Target="NULL"/><Relationship Id="rId7" Type="http://schemas.openxmlformats.org/officeDocument/2006/relationships/image" Target="NULL"/><Relationship Id="rId8" Type="http://schemas.openxmlformats.org/officeDocument/2006/relationships/image" Target="NULL"/><Relationship Id="rId9" Type="http://schemas.openxmlformats.org/officeDocument/2006/relationships/image" Target="NUL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4" Type="http://schemas.openxmlformats.org/officeDocument/2006/relationships/image" Target="../media/image56.png"/><Relationship Id="rId5" Type="http://schemas.openxmlformats.org/officeDocument/2006/relationships/image" Target="../media/image57.png"/><Relationship Id="rId6" Type="http://schemas.openxmlformats.org/officeDocument/2006/relationships/image" Target="../media/image58.png"/><Relationship Id="rId7" Type="http://schemas.openxmlformats.org/officeDocument/2006/relationships/image" Target="../media/image49.png"/><Relationship Id="rId8" Type="http://schemas.openxmlformats.org/officeDocument/2006/relationships/image" Target="../media/image33.png"/><Relationship Id="rId9" Type="http://schemas.openxmlformats.org/officeDocument/2006/relationships/image" Target="../media/image34.png"/><Relationship Id="rId10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5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6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7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8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0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1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2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5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7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5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4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54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55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59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60.emf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63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64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65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66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67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68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69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4" Type="http://schemas.openxmlformats.org/officeDocument/2006/relationships/chart" Target="../charts/chart2.xml"/><Relationship Id="rId5" Type="http://schemas.openxmlformats.org/officeDocument/2006/relationships/chart" Target="../charts/chart3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115754"/>
            <a:ext cx="9144000" cy="2387600"/>
          </a:xfrm>
        </p:spPr>
        <p:txBody>
          <a:bodyPr>
            <a:normAutofit/>
          </a:bodyPr>
          <a:lstStyle/>
          <a:p>
            <a:r>
              <a:rPr lang="en-US" dirty="0" smtClean="0"/>
              <a:t>Lecture </a:t>
            </a:r>
            <a:r>
              <a:rPr lang="en-US" dirty="0" smtClean="0"/>
              <a:t>17: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Recap: </a:t>
            </a:r>
            <a:r>
              <a:rPr lang="en-US" b="1" dirty="0" smtClean="0"/>
              <a:t>The data part of ML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1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Ranking Visualizations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10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</a:t>
              </a:r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1</a:t>
              </a:r>
            </a:p>
          </p:txBody>
        </p:sp>
      </p:grpSp>
      <p:sp>
        <p:nvSpPr>
          <p:cNvPr id="10" name="Shape 396"/>
          <p:cNvSpPr txBox="1">
            <a:spLocks/>
          </p:cNvSpPr>
          <p:nvPr/>
        </p:nvSpPr>
        <p:spPr>
          <a:xfrm>
            <a:off x="1959122" y="1589293"/>
            <a:ext cx="8740480" cy="262933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  <a:defRPr sz="1800"/>
            </a:pPr>
            <a:r>
              <a:rPr lang="en-US" sz="2400" dirty="0" smtClean="0"/>
              <a:t>Across all (d, m, f), where</a:t>
            </a:r>
          </a:p>
          <a:p>
            <a:pPr marL="0" indent="0" algn="ctr">
              <a:buFont typeface="Arial"/>
              <a:buNone/>
              <a:defRPr sz="1800"/>
            </a:pPr>
            <a:r>
              <a:rPr lang="en-US" sz="2400" dirty="0" smtClean="0">
                <a:ea typeface="Helvetica"/>
                <a:cs typeface="Helvetica"/>
                <a:sym typeface="Helvetica"/>
              </a:rPr>
              <a:t>V1 = SELECT d, f(m) FROM table WHERE target GROUP BY d </a:t>
            </a:r>
          </a:p>
          <a:p>
            <a:pPr marL="0" indent="0" algn="ctr">
              <a:buFont typeface="Arial"/>
              <a:buNone/>
              <a:defRPr sz="1800"/>
            </a:pPr>
            <a:r>
              <a:rPr lang="en-US" sz="2400" dirty="0" smtClean="0">
                <a:ea typeface="Helvetica"/>
                <a:cs typeface="Helvetica"/>
                <a:sym typeface="Helvetica"/>
              </a:rPr>
              <a:t>V2 = SELECT d, f(m) FROM table WHERE reference GROUP BY d </a:t>
            </a:r>
            <a:endParaRPr lang="en-US" sz="2400" dirty="0" smtClean="0"/>
          </a:p>
          <a:p>
            <a:pPr marL="0" indent="0">
              <a:buFont typeface="Arial"/>
              <a:buNone/>
              <a:defRPr sz="1800"/>
            </a:pPr>
            <a:endParaRPr lang="en-US" sz="2400" dirty="0" smtClean="0">
              <a:solidFill>
                <a:srgbClr val="0000FF"/>
              </a:solidFill>
            </a:endParaRPr>
          </a:p>
          <a:p>
            <a:pPr marL="0" indent="0">
              <a:buFont typeface="Arial"/>
              <a:buNone/>
              <a:defRPr sz="1800"/>
            </a:pPr>
            <a:endParaRPr lang="en-US" sz="2400" dirty="0" smtClean="0">
              <a:solidFill>
                <a:srgbClr val="0000FF"/>
              </a:solidFill>
            </a:endParaRPr>
          </a:p>
          <a:p>
            <a:pPr marL="0" indent="0">
              <a:buFont typeface="Arial"/>
              <a:buNone/>
              <a:defRPr sz="1800"/>
            </a:pPr>
            <a:endParaRPr lang="en-US" sz="2400" dirty="0" smtClean="0"/>
          </a:p>
          <a:p>
            <a:pPr marL="0" indent="0">
              <a:buFont typeface="Arial"/>
              <a:buNone/>
              <a:defRPr sz="1800"/>
            </a:pPr>
            <a:endParaRPr lang="en-US" sz="2400" dirty="0" smtClean="0"/>
          </a:p>
          <a:p>
            <a:pPr marL="0" indent="0">
              <a:buFont typeface="Arial"/>
              <a:buNone/>
              <a:defRPr sz="1800"/>
            </a:pPr>
            <a:r>
              <a:rPr lang="en-US" dirty="0" smtClean="0"/>
              <a:t>Vi = (d: dimension, m: measure, f: aggregate)</a:t>
            </a:r>
          </a:p>
          <a:p>
            <a:pPr marL="0" indent="0">
              <a:buFont typeface="Arial"/>
              <a:buNone/>
              <a:defRPr sz="1800"/>
            </a:pPr>
            <a:r>
              <a:rPr lang="en-US" dirty="0" smtClean="0"/>
              <a:t>10s of dimensions, 10s of measures, handful of aggregates</a:t>
            </a:r>
          </a:p>
          <a:p>
            <a:pPr marL="0" indent="0">
              <a:buFont typeface="Arial"/>
              <a:buNone/>
              <a:defRPr sz="1800"/>
            </a:pPr>
            <a:r>
              <a:rPr lang="en-US" dirty="0" smtClean="0"/>
              <a:t>2* d * m * f </a:t>
            </a:r>
          </a:p>
          <a:p>
            <a:pPr>
              <a:buFont typeface="Wingdings" charset="2"/>
              <a:buChar char="è"/>
              <a:defRPr sz="1800"/>
            </a:pPr>
            <a:r>
              <a:rPr lang="en-US" b="1" dirty="0" smtClean="0"/>
              <a:t>100s of queries for a single user task!</a:t>
            </a:r>
          </a:p>
          <a:p>
            <a:pPr lvl="0">
              <a:buFont typeface="Wingdings" charset="2"/>
              <a:buChar char="è"/>
              <a:defRPr sz="1800"/>
            </a:pPr>
            <a:r>
              <a:rPr lang="en-US" sz="1800" b="1" dirty="0" smtClean="0"/>
              <a:t>Can be even larger. How?</a:t>
            </a:r>
            <a:endParaRPr lang="en-US" dirty="0" smtClean="0"/>
          </a:p>
          <a:p>
            <a:pPr marL="0" indent="0">
              <a:buFont typeface="Arial"/>
              <a:buNone/>
              <a:defRPr sz="1800"/>
            </a:pPr>
            <a:endParaRPr 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1482133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Query Optimizations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11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</a:t>
              </a:r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1</a:t>
              </a:r>
            </a:p>
          </p:txBody>
        </p:sp>
      </p:grp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1027471" y="1525936"/>
            <a:ext cx="8229600" cy="4920902"/>
          </a:xfrm>
        </p:spPr>
        <p:txBody>
          <a:bodyPr>
            <a:normAutofit/>
          </a:bodyPr>
          <a:lstStyle/>
          <a:p>
            <a:r>
              <a:rPr lang="en-US" dirty="0"/>
              <a:t>Combine aggregate queries on target and ref</a:t>
            </a:r>
          </a:p>
          <a:p>
            <a:endParaRPr lang="en-US" dirty="0"/>
          </a:p>
          <a:p>
            <a:r>
              <a:rPr lang="en-US" dirty="0"/>
              <a:t>Combine multiple aggregates</a:t>
            </a:r>
          </a:p>
          <a:p>
            <a:pPr marL="514350" lvl="1" indent="0">
              <a:buNone/>
            </a:pPr>
            <a:r>
              <a:rPr lang="en-US" dirty="0">
                <a:solidFill>
                  <a:srgbClr val="000000"/>
                </a:solidFill>
              </a:rPr>
              <a:t>(d1, m1, f1), (d1, m2, f1) </a:t>
            </a:r>
            <a:r>
              <a:rPr lang="en-US" dirty="0">
                <a:solidFill>
                  <a:srgbClr val="000000"/>
                </a:solidFill>
                <a:sym typeface="Wingdings"/>
              </a:rPr>
              <a:t> (d1, [m1, m2], f1)</a:t>
            </a:r>
          </a:p>
          <a:p>
            <a:pPr marL="514350" lvl="1" indent="0">
              <a:buNone/>
            </a:pPr>
            <a:endParaRPr lang="en-US" dirty="0">
              <a:solidFill>
                <a:srgbClr val="000000"/>
              </a:solidFill>
              <a:sym typeface="Wingdings"/>
            </a:endParaRPr>
          </a:p>
          <a:p>
            <a:r>
              <a:rPr lang="en-US" dirty="0">
                <a:sym typeface="Wingdings"/>
              </a:rPr>
              <a:t>Combine multiple group-</a:t>
            </a:r>
            <a:r>
              <a:rPr lang="en-US" dirty="0" err="1">
                <a:sym typeface="Wingdings"/>
              </a:rPr>
              <a:t>bys</a:t>
            </a:r>
            <a:r>
              <a:rPr lang="en-US" baseline="30000" dirty="0">
                <a:sym typeface="Wingdings"/>
              </a:rPr>
              <a:t>*</a:t>
            </a:r>
          </a:p>
          <a:p>
            <a:pPr marL="514350" lvl="1" indent="0">
              <a:buNone/>
            </a:pPr>
            <a:r>
              <a:rPr lang="en-US" dirty="0">
                <a:solidFill>
                  <a:srgbClr val="000000"/>
                </a:solidFill>
              </a:rPr>
              <a:t>(d1, m1, f1), (d2, m1, f1) </a:t>
            </a:r>
            <a:r>
              <a:rPr lang="en-US" dirty="0">
                <a:solidFill>
                  <a:srgbClr val="000000"/>
                </a:solidFill>
                <a:sym typeface="Wingdings"/>
              </a:rPr>
              <a:t> ([d1, d2], m1, f1)</a:t>
            </a:r>
          </a:p>
          <a:p>
            <a:pPr marL="514350" lvl="1" indent="0">
              <a:buNone/>
            </a:pPr>
            <a:r>
              <a:rPr lang="en-US" dirty="0">
                <a:solidFill>
                  <a:srgbClr val="000000"/>
                </a:solidFill>
                <a:sym typeface="Wingdings"/>
              </a:rPr>
              <a:t>Could be problematic…</a:t>
            </a:r>
          </a:p>
          <a:p>
            <a:pPr marL="514350" lvl="1" indent="0">
              <a:buNone/>
            </a:pPr>
            <a:endParaRPr lang="en-US" dirty="0">
              <a:solidFill>
                <a:srgbClr val="000000"/>
              </a:solidFill>
              <a:sym typeface="Wingdings"/>
            </a:endParaRPr>
          </a:p>
          <a:p>
            <a:r>
              <a:rPr lang="en-US" dirty="0">
                <a:sym typeface="Wingdings"/>
              </a:rPr>
              <a:t>Parallel Query Execution</a:t>
            </a:r>
          </a:p>
        </p:txBody>
      </p:sp>
    </p:spTree>
    <p:extLst>
      <p:ext uri="{BB962C8B-B14F-4D97-AF65-F5344CB8AC3E}">
        <p14:creationId xmlns:p14="http://schemas.microsoft.com/office/powerpoint/2010/main" val="159701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Query Optimizations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12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</a:t>
              </a:r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1</a:t>
              </a:r>
            </a:p>
          </p:txBody>
        </p:sp>
      </p:grp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1027471" y="1525936"/>
            <a:ext cx="8229600" cy="4920902"/>
          </a:xfrm>
        </p:spPr>
        <p:txBody>
          <a:bodyPr>
            <a:normAutofit/>
          </a:bodyPr>
          <a:lstStyle/>
          <a:p>
            <a:r>
              <a:rPr lang="en-US" dirty="0"/>
              <a:t>Combine aggregate queries on target and ref</a:t>
            </a:r>
          </a:p>
          <a:p>
            <a:endParaRPr lang="en-US" dirty="0"/>
          </a:p>
          <a:p>
            <a:r>
              <a:rPr lang="en-US" dirty="0"/>
              <a:t>Combine multiple aggregates</a:t>
            </a:r>
          </a:p>
          <a:p>
            <a:pPr marL="514350" lvl="1" indent="0">
              <a:buNone/>
            </a:pPr>
            <a:r>
              <a:rPr lang="en-US" dirty="0">
                <a:solidFill>
                  <a:srgbClr val="000000"/>
                </a:solidFill>
              </a:rPr>
              <a:t>(d1, m1, f1), (d1, m2, f1) </a:t>
            </a:r>
            <a:r>
              <a:rPr lang="en-US" dirty="0">
                <a:solidFill>
                  <a:srgbClr val="000000"/>
                </a:solidFill>
                <a:sym typeface="Wingdings"/>
              </a:rPr>
              <a:t> (d1, [m1, m2], f1)</a:t>
            </a:r>
          </a:p>
          <a:p>
            <a:pPr marL="514350" lvl="1" indent="0">
              <a:buNone/>
            </a:pPr>
            <a:endParaRPr lang="en-US" dirty="0">
              <a:solidFill>
                <a:srgbClr val="000000"/>
              </a:solidFill>
              <a:sym typeface="Wingdings"/>
            </a:endParaRPr>
          </a:p>
          <a:p>
            <a:r>
              <a:rPr lang="en-US" dirty="0">
                <a:sym typeface="Wingdings"/>
              </a:rPr>
              <a:t>Combine multiple group-</a:t>
            </a:r>
            <a:r>
              <a:rPr lang="en-US" dirty="0" err="1">
                <a:sym typeface="Wingdings"/>
              </a:rPr>
              <a:t>bys</a:t>
            </a:r>
            <a:r>
              <a:rPr lang="en-US" baseline="30000" dirty="0">
                <a:sym typeface="Wingdings"/>
              </a:rPr>
              <a:t>*</a:t>
            </a:r>
          </a:p>
          <a:p>
            <a:pPr marL="514350" lvl="1" indent="0">
              <a:buNone/>
            </a:pPr>
            <a:r>
              <a:rPr lang="en-US" dirty="0">
                <a:solidFill>
                  <a:srgbClr val="000000"/>
                </a:solidFill>
              </a:rPr>
              <a:t>(d1, m1, f1), (d2, m1, f1) </a:t>
            </a:r>
            <a:r>
              <a:rPr lang="en-US" dirty="0">
                <a:solidFill>
                  <a:srgbClr val="000000"/>
                </a:solidFill>
                <a:sym typeface="Wingdings"/>
              </a:rPr>
              <a:t> ([d1, d2], m1, f1)</a:t>
            </a:r>
          </a:p>
          <a:p>
            <a:pPr marL="514350" lvl="1" indent="0">
              <a:buNone/>
            </a:pPr>
            <a:r>
              <a:rPr lang="en-US" dirty="0">
                <a:solidFill>
                  <a:srgbClr val="000000"/>
                </a:solidFill>
                <a:sym typeface="Wingdings"/>
              </a:rPr>
              <a:t>Could be problematic…</a:t>
            </a:r>
          </a:p>
          <a:p>
            <a:pPr marL="514350" lvl="1" indent="0">
              <a:buNone/>
            </a:pPr>
            <a:endParaRPr lang="en-US" dirty="0">
              <a:solidFill>
                <a:srgbClr val="000000"/>
              </a:solidFill>
              <a:sym typeface="Wingdings"/>
            </a:endParaRPr>
          </a:p>
          <a:p>
            <a:r>
              <a:rPr lang="en-US" dirty="0">
                <a:sym typeface="Wingdings"/>
              </a:rPr>
              <a:t>Parallel Query Execution</a:t>
            </a:r>
          </a:p>
        </p:txBody>
      </p:sp>
    </p:spTree>
    <p:extLst>
      <p:ext uri="{BB962C8B-B14F-4D97-AF65-F5344CB8AC3E}">
        <p14:creationId xmlns:p14="http://schemas.microsoft.com/office/powerpoint/2010/main" val="522898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Smart Drill-Down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13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</a:t>
              </a:r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1</a:t>
              </a:r>
            </a:p>
          </p:txBody>
        </p:sp>
      </p:grpSp>
      <p:sp>
        <p:nvSpPr>
          <p:cNvPr id="10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Smart Drill-Down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dirty="0" smtClean="0"/>
              <a:t>Present </a:t>
            </a:r>
            <a:r>
              <a:rPr lang="en-US" b="1" dirty="0" smtClean="0"/>
              <a:t>k</a:t>
            </a:r>
            <a:r>
              <a:rPr lang="en-US" dirty="0" smtClean="0"/>
              <a:t> most interesting </a:t>
            </a:r>
            <a:r>
              <a:rPr lang="en-US" i="1" dirty="0" smtClean="0"/>
              <a:t>rules </a:t>
            </a:r>
            <a:r>
              <a:rPr lang="en-US" dirty="0" smtClean="0"/>
              <a:t>(patterns)</a:t>
            </a:r>
          </a:p>
          <a:p>
            <a:pPr lvl="1"/>
            <a:r>
              <a:rPr lang="en-US" dirty="0" smtClean="0"/>
              <a:t>Find interesting portions faster</a:t>
            </a:r>
          </a:p>
          <a:p>
            <a:pPr lvl="2"/>
            <a:r>
              <a:rPr lang="en-US" dirty="0" smtClean="0"/>
              <a:t>User tunable</a:t>
            </a:r>
          </a:p>
          <a:p>
            <a:pPr lvl="1"/>
            <a:r>
              <a:rPr lang="en-US" dirty="0" smtClean="0"/>
              <a:t>Interactive</a:t>
            </a:r>
          </a:p>
          <a:p>
            <a:pPr lvl="1"/>
            <a:r>
              <a:rPr lang="en-US" dirty="0" smtClean="0"/>
              <a:t>Instantiate multiple columns</a:t>
            </a:r>
          </a:p>
          <a:p>
            <a:r>
              <a:rPr lang="en-US" dirty="0" smtClean="0"/>
              <a:t>Complementary functionality!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7363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14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1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pic>
        <p:nvPicPr>
          <p:cNvPr id="11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rcRect l="3324" r="3324"/>
          <a:stretch>
            <a:fillRect/>
          </a:stretch>
        </p:blipFill>
        <p:spPr>
          <a:xfrm>
            <a:off x="2540552" y="1690688"/>
            <a:ext cx="7110895" cy="3910719"/>
          </a:xfrm>
        </p:spPr>
      </p:pic>
    </p:spTree>
    <p:extLst>
      <p:ext uri="{BB962C8B-B14F-4D97-AF65-F5344CB8AC3E}">
        <p14:creationId xmlns:p14="http://schemas.microsoft.com/office/powerpoint/2010/main" val="1824871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15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1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pic>
        <p:nvPicPr>
          <p:cNvPr id="13" name="Content Placeholder 3"/>
          <p:cNvPicPr>
            <a:picLocks noChangeAspect="1"/>
          </p:cNvPicPr>
          <p:nvPr/>
        </p:nvPicPr>
        <p:blipFill rotWithShape="1">
          <a:blip r:embed="rId3"/>
          <a:srcRect l="804" r="2168"/>
          <a:stretch/>
        </p:blipFill>
        <p:spPr>
          <a:xfrm>
            <a:off x="1940278" y="1690688"/>
            <a:ext cx="8311444" cy="3755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86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16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3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pic>
        <p:nvPicPr>
          <p:cNvPr id="11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rcRect l="3324" r="3324"/>
          <a:stretch>
            <a:fillRect/>
          </a:stretch>
        </p:blipFill>
        <p:spPr>
          <a:xfrm>
            <a:off x="2540552" y="1690688"/>
            <a:ext cx="7110895" cy="3910719"/>
          </a:xfrm>
        </p:spPr>
      </p:pic>
    </p:spTree>
    <p:extLst>
      <p:ext uri="{BB962C8B-B14F-4D97-AF65-F5344CB8AC3E}">
        <p14:creationId xmlns:p14="http://schemas.microsoft.com/office/powerpoint/2010/main" val="783684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Search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17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3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780" y="1690688"/>
            <a:ext cx="6146800" cy="28067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5688" y="1027906"/>
            <a:ext cx="6056312" cy="4500562"/>
          </a:xfrm>
          <a:prstGeom prst="rect">
            <a:avLst/>
          </a:prstGeom>
        </p:spPr>
      </p:pic>
      <p:sp>
        <p:nvSpPr>
          <p:cNvPr id="12" name="Rectangle 1027"/>
          <p:cNvSpPr txBox="1">
            <a:spLocks noChangeArrowheads="1"/>
          </p:cNvSpPr>
          <p:nvPr/>
        </p:nvSpPr>
        <p:spPr>
          <a:xfrm>
            <a:off x="188780" y="4757737"/>
            <a:ext cx="11626983" cy="1742281"/>
          </a:xfrm>
          <a:prstGeom prst="rect">
            <a:avLst/>
          </a:prstGeom>
          <a:noFill/>
        </p:spPr>
        <p:txBody>
          <a:bodyPr vert="horz" lIns="92075" tIns="46038" rIns="92075" bIns="46038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x-none" sz="3200" dirty="0" smtClean="0"/>
              <a:t>Data about data</a:t>
            </a:r>
          </a:p>
          <a:p>
            <a:pPr lvl="1"/>
            <a:r>
              <a:rPr lang="en-US" altLang="x-none" dirty="0" smtClean="0"/>
              <a:t>This used to be simple</a:t>
            </a:r>
          </a:p>
          <a:p>
            <a:pPr lvl="1"/>
            <a:endParaRPr lang="en-US" altLang="x-none" dirty="0"/>
          </a:p>
          <a:p>
            <a:r>
              <a:rPr lang="en-US" altLang="x-none" sz="3200" dirty="0" smtClean="0"/>
              <a:t>But schema is gone</a:t>
            </a:r>
            <a:r>
              <a:rPr lang="mr-IN" altLang="x-none" sz="3200" dirty="0" smtClean="0"/>
              <a:t>…</a:t>
            </a:r>
            <a:endParaRPr lang="en-US" altLang="x-none" sz="3200" dirty="0"/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4962525" y="539591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All about metadata!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2786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Dataset Catalogues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18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3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1177" y="1349474"/>
            <a:ext cx="10069645" cy="5372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608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versioning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19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3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Autofit/>
          </a:bodyPr>
          <a:lstStyle/>
          <a:p>
            <a:pPr>
              <a:lnSpc>
                <a:spcPct val="140000"/>
              </a:lnSpc>
            </a:pPr>
            <a:r>
              <a:rPr lang="en-US" altLang="x-none" sz="2400" dirty="0" smtClean="0"/>
              <a:t>Branch, update, merge, transform</a:t>
            </a:r>
          </a:p>
          <a:p>
            <a:pPr lvl="1">
              <a:lnSpc>
                <a:spcPct val="140000"/>
              </a:lnSpc>
            </a:pPr>
            <a:r>
              <a:rPr lang="en-US" altLang="x-none" sz="2000" dirty="0" smtClean="0"/>
              <a:t>Large unstructured or structured datasets</a:t>
            </a:r>
          </a:p>
          <a:p>
            <a:pPr lvl="1">
              <a:lnSpc>
                <a:spcPct val="140000"/>
              </a:lnSpc>
            </a:pPr>
            <a:endParaRPr lang="en-US" altLang="x-none" sz="2000" dirty="0"/>
          </a:p>
          <a:p>
            <a:pPr>
              <a:lnSpc>
                <a:spcPct val="140000"/>
              </a:lnSpc>
            </a:pPr>
            <a:r>
              <a:rPr lang="en-US" altLang="x-none" dirty="0" smtClean="0"/>
              <a:t>Main challenges:</a:t>
            </a:r>
          </a:p>
          <a:p>
            <a:pPr lvl="1">
              <a:lnSpc>
                <a:spcPct val="140000"/>
              </a:lnSpc>
            </a:pPr>
            <a:r>
              <a:rPr lang="en-US" altLang="x-none" dirty="0" smtClean="0"/>
              <a:t>How can we store thousands of versions of datasets compactly?</a:t>
            </a:r>
          </a:p>
          <a:p>
            <a:pPr lvl="1">
              <a:lnSpc>
                <a:spcPct val="140000"/>
              </a:lnSpc>
            </a:pPr>
            <a:r>
              <a:rPr lang="en-US" altLang="x-none" dirty="0" smtClean="0"/>
              <a:t>How to access any version, on-demand, efficiently? </a:t>
            </a:r>
          </a:p>
        </p:txBody>
      </p:sp>
    </p:spTree>
    <p:extLst>
      <p:ext uri="{BB962C8B-B14F-4D97-AF65-F5344CB8AC3E}">
        <p14:creationId xmlns:p14="http://schemas.microsoft.com/office/powerpoint/2010/main" val="354066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ML in production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8100" y="1690688"/>
            <a:ext cx="9575800" cy="41148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170473" y="6171684"/>
            <a:ext cx="3851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Source: [</a:t>
            </a:r>
            <a:r>
              <a:rPr lang="en-US" dirty="0" err="1" smtClean="0"/>
              <a:t>Polyzotis</a:t>
            </a:r>
            <a:r>
              <a:rPr lang="en-US" dirty="0" smtClean="0"/>
              <a:t> et al., SIGMOD 2017]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9007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versioning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20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3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160" y="1536627"/>
            <a:ext cx="8641949" cy="4624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117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versioning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21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3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838200" y="1389688"/>
            <a:ext cx="10515600" cy="3490654"/>
          </a:xfrm>
        </p:spPr>
        <p:txBody>
          <a:bodyPr>
            <a:noAutofit/>
          </a:bodyPr>
          <a:lstStyle/>
          <a:p>
            <a:pPr>
              <a:lnSpc>
                <a:spcPct val="140000"/>
              </a:lnSpc>
            </a:pPr>
            <a:r>
              <a:rPr lang="en-US" altLang="x-none" sz="2000" b="1" dirty="0" smtClean="0"/>
              <a:t>Given</a:t>
            </a:r>
          </a:p>
          <a:p>
            <a:pPr lvl="1">
              <a:lnSpc>
                <a:spcPct val="140000"/>
              </a:lnSpc>
            </a:pPr>
            <a:r>
              <a:rPr lang="en-US" altLang="x-none" sz="1800" dirty="0" smtClean="0"/>
              <a:t>Set of versions</a:t>
            </a:r>
          </a:p>
          <a:p>
            <a:pPr lvl="1">
              <a:lnSpc>
                <a:spcPct val="140000"/>
              </a:lnSpc>
            </a:pPr>
            <a:r>
              <a:rPr lang="en-US" altLang="x-none" sz="1800" dirty="0" smtClean="0"/>
              <a:t>Partial information about deltas between versions</a:t>
            </a:r>
          </a:p>
          <a:p>
            <a:pPr>
              <a:lnSpc>
                <a:spcPct val="140000"/>
              </a:lnSpc>
            </a:pPr>
            <a:r>
              <a:rPr lang="en-US" altLang="x-none" sz="2400" b="1" dirty="0" smtClean="0"/>
              <a:t>with</a:t>
            </a:r>
          </a:p>
          <a:p>
            <a:pPr lvl="1">
              <a:lnSpc>
                <a:spcPct val="140000"/>
              </a:lnSpc>
            </a:pPr>
            <a:r>
              <a:rPr lang="en-US" altLang="x-none" sz="2000" dirty="0" smtClean="0"/>
              <a:t>deltas being directed/undirected</a:t>
            </a:r>
          </a:p>
          <a:p>
            <a:pPr lvl="1">
              <a:lnSpc>
                <a:spcPct val="140000"/>
              </a:lnSpc>
            </a:pPr>
            <a:r>
              <a:rPr lang="en-US" altLang="x-none" sz="2000" dirty="0"/>
              <a:t>d</a:t>
            </a:r>
            <a:r>
              <a:rPr lang="en-US" altLang="x-none" sz="2000" dirty="0" smtClean="0"/>
              <a:t>eltas having different storage and recreation costs</a:t>
            </a:r>
          </a:p>
          <a:p>
            <a:pPr>
              <a:lnSpc>
                <a:spcPct val="140000"/>
              </a:lnSpc>
            </a:pPr>
            <a:r>
              <a:rPr lang="en-US" altLang="x-none" dirty="0" smtClean="0"/>
              <a:t>PROBLEM: Find a storage solution that:</a:t>
            </a:r>
          </a:p>
          <a:p>
            <a:pPr lvl="1">
              <a:lnSpc>
                <a:spcPct val="140000"/>
              </a:lnSpc>
            </a:pPr>
            <a:r>
              <a:rPr lang="en-US" altLang="x-none" dirty="0" smtClean="0"/>
              <a:t>Minimizes total recreation cost within storage budget</a:t>
            </a:r>
          </a:p>
          <a:p>
            <a:pPr lvl="1">
              <a:lnSpc>
                <a:spcPct val="140000"/>
              </a:lnSpc>
            </a:pPr>
            <a:r>
              <a:rPr lang="en-US" altLang="x-none" dirty="0" smtClean="0"/>
              <a:t>Minimizes maximum recreation cost within a storage budget</a:t>
            </a:r>
          </a:p>
        </p:txBody>
      </p:sp>
    </p:spTree>
    <p:extLst>
      <p:ext uri="{BB962C8B-B14F-4D97-AF65-F5344CB8AC3E}">
        <p14:creationId xmlns:p14="http://schemas.microsoft.com/office/powerpoint/2010/main" val="1852695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versioning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22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3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150" y="1594662"/>
            <a:ext cx="4723366" cy="242260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24774" y="4299121"/>
            <a:ext cx="4458118" cy="8309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Version 1: </a:t>
            </a:r>
            <a:r>
              <a:rPr lang="en-US" sz="2400" dirty="0" smtClean="0"/>
              <a:t>Minimize Storage Cost</a:t>
            </a:r>
          </a:p>
          <a:p>
            <a:pPr algn="ctr"/>
            <a:r>
              <a:rPr lang="en-US" sz="2400" dirty="0" smtClean="0"/>
              <a:t>Recreation Cost: No constraints</a:t>
            </a:r>
            <a:endParaRPr lang="en-US" sz="24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4328" y="1033501"/>
            <a:ext cx="4529472" cy="277378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4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73209" y="3682483"/>
                <a:ext cx="5080591" cy="3038992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40000"/>
                  </a:lnSpc>
                </a:pPr>
                <a:r>
                  <a:rPr lang="en-US" altLang="x-none" sz="2000" b="1" dirty="0" smtClean="0"/>
                  <a:t>Minimum Cost Arborescence (MCA): </a:t>
                </a:r>
              </a:p>
              <a:p>
                <a:pPr lvl="1">
                  <a:lnSpc>
                    <a:spcPct val="140000"/>
                  </a:lnSpc>
                </a:pPr>
                <a:r>
                  <a:rPr lang="en-US" altLang="x-none" sz="1600" dirty="0" smtClean="0"/>
                  <a:t>Given a digraph D = (V, E) and a root vertex r, an r-arborescence is a subset of arcs </a:t>
                </a:r>
                <a14:m>
                  <m:oMath xmlns:m="http://schemas.openxmlformats.org/officeDocument/2006/math">
                    <m:r>
                      <a:rPr lang="en-US" altLang="x-none" sz="1600" b="0" i="1" smtClean="0">
                        <a:latin typeface="Cambria Math" charset="0"/>
                      </a:rPr>
                      <m:t>𝐵</m:t>
                    </m:r>
                    <m:r>
                      <a:rPr lang="en-US" altLang="x-none" sz="1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⊆</m:t>
                    </m:r>
                    <m:r>
                      <a:rPr lang="en-US" altLang="x-none" sz="1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𝐸</m:t>
                    </m:r>
                  </m:oMath>
                </a14:m>
                <a:r>
                  <a:rPr lang="en-US" altLang="x-none" sz="1600" dirty="0" smtClean="0"/>
                  <a:t> such that for each vertex </a:t>
                </a:r>
                <a14:m>
                  <m:oMath xmlns:m="http://schemas.openxmlformats.org/officeDocument/2006/math">
                    <m:r>
                      <a:rPr lang="en-US" altLang="x-none" sz="1600" b="0" i="1" smtClean="0">
                        <a:latin typeface="Cambria Math" charset="0"/>
                      </a:rPr>
                      <m:t>𝑣</m:t>
                    </m:r>
                    <m:r>
                      <a:rPr lang="en-US" altLang="x-none" sz="1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  <m:r>
                      <a:rPr lang="en-US" altLang="x-none" sz="1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𝑉</m:t>
                    </m:r>
                    <m:r>
                      <a:rPr lang="en-US" altLang="x-none" sz="1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∖ {</m:t>
                    </m:r>
                    <m:r>
                      <a:rPr lang="en-US" altLang="x-none" sz="1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𝑟</m:t>
                    </m:r>
                    <m:r>
                      <a:rPr lang="en-US" altLang="x-none" sz="1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}</m:t>
                    </m:r>
                  </m:oMath>
                </a14:m>
                <a:r>
                  <a:rPr lang="en-US" altLang="x-none" sz="1600" dirty="0" smtClean="0"/>
                  <a:t> there is a unique path from r to v in (V,B).</a:t>
                </a:r>
              </a:p>
              <a:p>
                <a:pPr lvl="1">
                  <a:lnSpc>
                    <a:spcPct val="140000"/>
                  </a:lnSpc>
                </a:pPr>
                <a:r>
                  <a:rPr lang="en-US" altLang="x-none" sz="1600" dirty="0" smtClean="0"/>
                  <a:t>Find r-arborescence of minimum cost in D for a cost function </a:t>
                </a:r>
                <a14:m>
                  <m:oMath xmlns:m="http://schemas.openxmlformats.org/officeDocument/2006/math">
                    <m:r>
                      <a:rPr lang="en-US" altLang="x-none" sz="1600" b="0" i="1" smtClean="0">
                        <a:latin typeface="Cambria Math" charset="0"/>
                      </a:rPr>
                      <m:t>𝑐</m:t>
                    </m:r>
                    <m:r>
                      <a:rPr lang="en-US" altLang="x-none" sz="1600" b="0" i="1" smtClean="0">
                        <a:latin typeface="Cambria Math" charset="0"/>
                      </a:rPr>
                      <m:t>:</m:t>
                    </m:r>
                    <m:r>
                      <a:rPr lang="en-US" altLang="x-none" sz="1600" b="0" i="1" smtClean="0">
                        <a:latin typeface="Cambria Math" charset="0"/>
                      </a:rPr>
                      <m:t>𝐴</m:t>
                    </m:r>
                    <m:r>
                      <a:rPr lang="en-US" altLang="x-none" sz="1600" b="0" i="1" smtClean="0">
                        <a:latin typeface="Cambria Math" charset="0"/>
                      </a:rPr>
                      <m:t> ⟶</m:t>
                    </m:r>
                    <m:r>
                      <a:rPr lang="en-US" altLang="x-none" sz="1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ℝ</m:t>
                    </m:r>
                  </m:oMath>
                </a14:m>
                <a:endParaRPr lang="en-US" altLang="x-none" sz="1600" dirty="0" smtClean="0"/>
              </a:p>
              <a:p>
                <a:pPr lvl="1">
                  <a:lnSpc>
                    <a:spcPct val="140000"/>
                  </a:lnSpc>
                </a:pPr>
                <a:r>
                  <a:rPr lang="en-US" altLang="x-none" sz="1600" dirty="0" smtClean="0"/>
                  <a:t>Edmonds’s algorithm: O(E + </a:t>
                </a:r>
                <a:r>
                  <a:rPr lang="en-US" altLang="x-none" sz="1600" dirty="0" err="1" smtClean="0"/>
                  <a:t>VlogV</a:t>
                </a:r>
                <a:r>
                  <a:rPr lang="en-US" altLang="x-none" sz="1600" dirty="0" smtClean="0"/>
                  <a:t>)</a:t>
                </a:r>
              </a:p>
            </p:txBody>
          </p:sp>
        </mc:Choice>
        <mc:Fallback>
          <p:sp>
            <p:nvSpPr>
              <p:cNvPr id="14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73209" y="3682483"/>
                <a:ext cx="5080591" cy="3038992"/>
              </a:xfrm>
              <a:blipFill rotWithShape="0">
                <a:blip r:embed="rId5"/>
                <a:stretch>
                  <a:fillRect l="-1079" r="-839" b="-34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73417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versioning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23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3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150" y="1594662"/>
            <a:ext cx="4723366" cy="2422607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824774" y="4299121"/>
            <a:ext cx="4799850" cy="8309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Version 2: </a:t>
            </a:r>
            <a:r>
              <a:rPr lang="en-US" sz="2400" dirty="0" smtClean="0"/>
              <a:t>Minimize Recreation Cost</a:t>
            </a:r>
          </a:p>
          <a:p>
            <a:pPr algn="ctr"/>
            <a:r>
              <a:rPr lang="en-US" sz="2400" dirty="0" smtClean="0"/>
              <a:t>Storage Cost: No constraints</a:t>
            </a:r>
            <a:endParaRPr lang="en-US" sz="2400" dirty="0"/>
          </a:p>
        </p:txBody>
      </p:sp>
      <p:sp>
        <p:nvSpPr>
          <p:cNvPr id="16" name="Content Placeholder 2"/>
          <p:cNvSpPr>
            <a:spLocks noGrp="1"/>
          </p:cNvSpPr>
          <p:nvPr>
            <p:ph idx="1"/>
          </p:nvPr>
        </p:nvSpPr>
        <p:spPr>
          <a:xfrm>
            <a:off x="6273209" y="3682483"/>
            <a:ext cx="5080591" cy="3038992"/>
          </a:xfrm>
        </p:spPr>
        <p:txBody>
          <a:bodyPr>
            <a:noAutofit/>
          </a:bodyPr>
          <a:lstStyle/>
          <a:p>
            <a:pPr>
              <a:lnSpc>
                <a:spcPct val="140000"/>
              </a:lnSpc>
            </a:pPr>
            <a:r>
              <a:rPr lang="en-US" altLang="x-none" sz="2000" b="1" dirty="0" smtClean="0"/>
              <a:t>Shortest Path Tree (SPT)</a:t>
            </a:r>
          </a:p>
          <a:p>
            <a:pPr lvl="1">
              <a:lnSpc>
                <a:spcPct val="140000"/>
              </a:lnSpc>
            </a:pPr>
            <a:r>
              <a:rPr lang="en-US" altLang="x-none" sz="1600" dirty="0" smtClean="0"/>
              <a:t>Dijkstra’s algorithm: O(E </a:t>
            </a:r>
            <a:r>
              <a:rPr lang="en-US" altLang="x-none" sz="1600" dirty="0" err="1" smtClean="0"/>
              <a:t>VlogV</a:t>
            </a:r>
            <a:r>
              <a:rPr lang="en-US" altLang="x-none" sz="1600" dirty="0" smtClean="0"/>
              <a:t>)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2665" y="1000656"/>
            <a:ext cx="4541135" cy="2781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039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</a:t>
            </a:r>
            <a:r>
              <a:rPr lang="en-US" dirty="0" smtClean="0"/>
              <a:t>. </a:t>
            </a:r>
            <a:r>
              <a:rPr lang="en-US" dirty="0" smtClean="0"/>
              <a:t>Data extraction and integration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24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2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35597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25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</a:t>
              </a:r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2</a:t>
              </a:r>
            </a:p>
          </p:txBody>
        </p:sp>
      </p:grp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Structure in data is great</a:t>
            </a:r>
            <a:r>
              <a:rPr lang="mr-IN" dirty="0" smtClean="0"/>
              <a:t>…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700" y="1447800"/>
            <a:ext cx="9880600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161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26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</a:t>
              </a:r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2</a:t>
              </a:r>
            </a:p>
          </p:txBody>
        </p:sp>
      </p:grp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KBC workflow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9759" y="1155301"/>
            <a:ext cx="9492482" cy="5566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110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27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</a:t>
              </a:r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2</a:t>
              </a:r>
            </a:p>
          </p:txBody>
        </p:sp>
      </p:grp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Probabilistic knowledge engineering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5009" y="1690688"/>
            <a:ext cx="8941981" cy="4936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6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28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</a:t>
              </a:r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2</a:t>
              </a:r>
            </a:p>
          </p:txBody>
        </p:sp>
      </p:grp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Probabilistic knowledge engineering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309" y="1409801"/>
            <a:ext cx="8241382" cy="5227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774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29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</a:t>
              </a:r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2</a:t>
              </a:r>
            </a:p>
          </p:txBody>
        </p:sp>
      </p:grp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Factor graphs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8650" y="1488149"/>
            <a:ext cx="8394700" cy="4868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242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 far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8100" y="1690688"/>
            <a:ext cx="9575800" cy="41148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170473" y="6171684"/>
            <a:ext cx="3851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Source: [</a:t>
            </a:r>
            <a:r>
              <a:rPr lang="en-US" dirty="0" err="1" smtClean="0"/>
              <a:t>Polyzotis</a:t>
            </a:r>
            <a:r>
              <a:rPr lang="en-US" dirty="0" smtClean="0"/>
              <a:t> et al., SIGMOD 2017]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308100" y="1324492"/>
            <a:ext cx="1643062" cy="13546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128713" y="3016251"/>
            <a:ext cx="3659981" cy="29559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9475788" y="1324492"/>
            <a:ext cx="1643062" cy="13546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734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30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</a:t>
              </a:r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2</a:t>
              </a:r>
            </a:p>
          </p:txBody>
        </p:sp>
      </p:grp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Inference with Gibbs sampling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3988" y="1151059"/>
            <a:ext cx="9447548" cy="5706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088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31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</a:t>
              </a:r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2</a:t>
              </a:r>
            </a:p>
          </p:txBody>
        </p:sp>
      </p:grp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Biggest pain point in trained systems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722071" y="3032889"/>
            <a:ext cx="1539204" cy="1255379"/>
            <a:chOff x="722071" y="2643826"/>
            <a:chExt cx="1539204" cy="1255379"/>
          </a:xfrm>
        </p:grpSpPr>
        <p:grpSp>
          <p:nvGrpSpPr>
            <p:cNvPr id="13" name="Group 12"/>
            <p:cNvGrpSpPr/>
            <p:nvPr/>
          </p:nvGrpSpPr>
          <p:grpSpPr>
            <a:xfrm>
              <a:off x="812921" y="3219372"/>
              <a:ext cx="1357504" cy="679833"/>
              <a:chOff x="955008" y="3986736"/>
              <a:chExt cx="4522933" cy="2265069"/>
            </a:xfrm>
          </p:grpSpPr>
          <p:pic>
            <p:nvPicPr>
              <p:cNvPr id="15" name="pasted-image.tif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3058039" y="4371175"/>
                <a:ext cx="1318468" cy="878982"/>
              </a:xfrm>
              <a:prstGeom prst="rect">
                <a:avLst/>
              </a:prstGeom>
              <a:ln w="635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</p:pic>
          <p:pic>
            <p:nvPicPr>
              <p:cNvPr id="16" name="pasted-image.tif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3286255" y="5145158"/>
                <a:ext cx="1171974" cy="878982"/>
              </a:xfrm>
              <a:prstGeom prst="rect">
                <a:avLst/>
              </a:prstGeom>
              <a:ln w="635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</p:pic>
          <p:pic>
            <p:nvPicPr>
              <p:cNvPr id="17" name="pasted-image.tif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3554450" y="4175848"/>
                <a:ext cx="1714119" cy="1235884"/>
              </a:xfrm>
              <a:prstGeom prst="rect">
                <a:avLst/>
              </a:prstGeom>
              <a:ln w="635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</p:pic>
          <p:pic>
            <p:nvPicPr>
              <p:cNvPr id="18" name="pasted-image.tif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4152703" y="4972224"/>
                <a:ext cx="1325238" cy="890163"/>
              </a:xfrm>
              <a:prstGeom prst="rect">
                <a:avLst/>
              </a:prstGeom>
              <a:ln w="635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</p:pic>
          <p:pic>
            <p:nvPicPr>
              <p:cNvPr id="19" name="pasted-image.png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955008" y="4419909"/>
                <a:ext cx="1054103" cy="1505871"/>
              </a:xfrm>
              <a:prstGeom prst="rect">
                <a:avLst/>
              </a:prstGeom>
              <a:ln w="635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</p:pic>
          <p:pic>
            <p:nvPicPr>
              <p:cNvPr id="20" name="pasted-image.tif"/>
              <p:cNvPicPr>
                <a:picLocks noChangeAspect="1"/>
              </p:cNvPicPr>
              <p:nvPr/>
            </p:nvPicPr>
            <p:blipFill>
              <a:blip r:embed="rId8">
                <a:extLst/>
              </a:blip>
              <a:stretch>
                <a:fillRect/>
              </a:stretch>
            </p:blipFill>
            <p:spPr>
              <a:xfrm>
                <a:off x="1566208" y="3986736"/>
                <a:ext cx="1163499" cy="1505869"/>
              </a:xfrm>
              <a:prstGeom prst="rect">
                <a:avLst/>
              </a:prstGeom>
              <a:ln w="635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</p:pic>
          <p:pic>
            <p:nvPicPr>
              <p:cNvPr id="21" name="pasted-image.tif"/>
              <p:cNvPicPr>
                <a:picLocks noChangeAspect="1"/>
              </p:cNvPicPr>
              <p:nvPr/>
            </p:nvPicPr>
            <p:blipFill>
              <a:blip r:embed="rId9">
                <a:extLst/>
              </a:blip>
              <a:stretch>
                <a:fillRect/>
              </a:stretch>
            </p:blipFill>
            <p:spPr>
              <a:xfrm>
                <a:off x="1300424" y="4745936"/>
                <a:ext cx="1094939" cy="1505869"/>
              </a:xfrm>
              <a:prstGeom prst="rect">
                <a:avLst/>
              </a:prstGeom>
              <a:ln w="635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</p:pic>
        </p:grpSp>
        <p:sp>
          <p:nvSpPr>
            <p:cNvPr id="14" name="TextBox 13"/>
            <p:cNvSpPr txBox="1"/>
            <p:nvPr/>
          </p:nvSpPr>
          <p:spPr>
            <a:xfrm>
              <a:off x="722071" y="2643826"/>
              <a:ext cx="153920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0070C0"/>
                  </a:solidFill>
                  <a:latin typeface="Helvetica" charset="0"/>
                  <a:ea typeface="Helvetica" charset="0"/>
                  <a:cs typeface="Helvetica" charset="0"/>
                </a:rPr>
                <a:t>Collection</a:t>
              </a:r>
              <a:endParaRPr lang="en-US" sz="2400" dirty="0">
                <a:solidFill>
                  <a:srgbClr val="0070C0"/>
                </a:solidFill>
                <a:latin typeface="Helvetica" charset="0"/>
                <a:ea typeface="Helvetica" charset="0"/>
                <a:cs typeface="Helvetica" charset="0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5068537" y="2937338"/>
            <a:ext cx="3741645" cy="1780966"/>
            <a:chOff x="5068537" y="2937338"/>
            <a:chExt cx="3741645" cy="1780966"/>
          </a:xfrm>
        </p:grpSpPr>
        <p:sp>
          <p:nvSpPr>
            <p:cNvPr id="23" name="Rounded Rectangle 22"/>
            <p:cNvSpPr/>
            <p:nvPr/>
          </p:nvSpPr>
          <p:spPr>
            <a:xfrm>
              <a:off x="5975167" y="2937338"/>
              <a:ext cx="2747306" cy="1780966"/>
            </a:xfrm>
            <a:prstGeom prst="roundRect">
              <a:avLst>
                <a:gd name="adj" fmla="val 2291"/>
              </a:avLst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ight Arrow 23"/>
            <p:cNvSpPr/>
            <p:nvPr/>
          </p:nvSpPr>
          <p:spPr>
            <a:xfrm>
              <a:off x="5068537" y="3651602"/>
              <a:ext cx="774634" cy="40334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5977379" y="3418920"/>
              <a:ext cx="283280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>
                  <a:solidFill>
                    <a:schemeClr val="bg1"/>
                  </a:solidFill>
                  <a:latin typeface="Helvetica" charset="0"/>
                  <a:ea typeface="Helvetica" charset="0"/>
                  <a:cs typeface="Helvetica" charset="0"/>
                </a:rPr>
                <a:t>Representation Learning</a:t>
              </a:r>
              <a:endParaRPr lang="en-US" sz="2400" dirty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2644953" y="1998921"/>
            <a:ext cx="2742142" cy="2870703"/>
            <a:chOff x="2644953" y="1998921"/>
            <a:chExt cx="2742142" cy="2870703"/>
          </a:xfrm>
        </p:grpSpPr>
        <p:grpSp>
          <p:nvGrpSpPr>
            <p:cNvPr id="27" name="Group 26"/>
            <p:cNvGrpSpPr/>
            <p:nvPr/>
          </p:nvGrpSpPr>
          <p:grpSpPr>
            <a:xfrm>
              <a:off x="3507205" y="3037723"/>
              <a:ext cx="1351652" cy="1306012"/>
              <a:chOff x="3507205" y="2648660"/>
              <a:chExt cx="1351652" cy="1306012"/>
            </a:xfrm>
          </p:grpSpPr>
          <p:grpSp>
            <p:nvGrpSpPr>
              <p:cNvPr id="34" name="Group 33"/>
              <p:cNvGrpSpPr/>
              <p:nvPr/>
            </p:nvGrpSpPr>
            <p:grpSpPr>
              <a:xfrm>
                <a:off x="3898649" y="3243025"/>
                <a:ext cx="568764" cy="711647"/>
                <a:chOff x="5310904" y="4142021"/>
                <a:chExt cx="2272111" cy="2842900"/>
              </a:xfrm>
            </p:grpSpPr>
            <p:sp>
              <p:nvSpPr>
                <p:cNvPr id="36" name="Action Button: Custom 35">
                  <a:hlinkClick r:id="" action="ppaction://noaction" highlightClick="1"/>
                </p:cNvPr>
                <p:cNvSpPr/>
                <p:nvPr/>
              </p:nvSpPr>
              <p:spPr>
                <a:xfrm>
                  <a:off x="5310904" y="4142021"/>
                  <a:ext cx="2272111" cy="1304400"/>
                </a:xfrm>
                <a:prstGeom prst="actionButtonBlank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lIns="121897" tIns="60949" rIns="121897" bIns="60949" rtlCol="0" anchor="ctr"/>
                <a:lstStyle/>
                <a:p>
                  <a:pPr algn="ctr"/>
                  <a:r>
                    <a:rPr lang="en-US" sz="1000" dirty="0">
                      <a:latin typeface="Helvetica Light"/>
                      <a:cs typeface="Helvetica Light"/>
                    </a:rPr>
                    <a:t>True</a:t>
                  </a:r>
                </a:p>
              </p:txBody>
            </p:sp>
            <p:sp>
              <p:nvSpPr>
                <p:cNvPr id="37" name="Action Button: Custom 36">
                  <a:hlinkClick r:id="" action="ppaction://noaction" highlightClick="1"/>
                </p:cNvPr>
                <p:cNvSpPr/>
                <p:nvPr/>
              </p:nvSpPr>
              <p:spPr>
                <a:xfrm>
                  <a:off x="5310904" y="5680521"/>
                  <a:ext cx="2272111" cy="1304400"/>
                </a:xfrm>
                <a:prstGeom prst="actionButtonBlank">
                  <a:avLst/>
                </a:prstGeom>
                <a:solidFill>
                  <a:srgbClr val="CE0000"/>
                </a:solidFill>
                <a:ln>
                  <a:solidFill>
                    <a:srgbClr val="CE0000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lIns="121897" tIns="60949" rIns="121897" bIns="60949" rtlCol="0" anchor="ctr"/>
                <a:lstStyle/>
                <a:p>
                  <a:pPr algn="ctr"/>
                  <a:r>
                    <a:rPr lang="en-US" sz="1000" dirty="0">
                      <a:latin typeface="Helvetica Light"/>
                      <a:cs typeface="Helvetica Light"/>
                    </a:rPr>
                    <a:t>False</a:t>
                  </a:r>
                </a:p>
              </p:txBody>
            </p:sp>
          </p:grpSp>
          <p:sp>
            <p:nvSpPr>
              <p:cNvPr id="35" name="TextBox 34"/>
              <p:cNvSpPr txBox="1"/>
              <p:nvPr/>
            </p:nvSpPr>
            <p:spPr>
              <a:xfrm>
                <a:off x="3507205" y="2648660"/>
                <a:ext cx="135165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>
                    <a:solidFill>
                      <a:srgbClr val="FF0000"/>
                    </a:solidFill>
                    <a:latin typeface="Helvetica" charset="0"/>
                    <a:ea typeface="Helvetica" charset="0"/>
                    <a:cs typeface="Helvetica" charset="0"/>
                  </a:rPr>
                  <a:t>Labeling</a:t>
                </a:r>
                <a:endParaRPr lang="en-US" sz="2400" dirty="0">
                  <a:solidFill>
                    <a:srgbClr val="FF0000"/>
                  </a:solidFill>
                  <a:latin typeface="Helvetica" charset="0"/>
                  <a:ea typeface="Helvetica" charset="0"/>
                  <a:cs typeface="Helvetica" charset="0"/>
                </a:endParaRPr>
              </a:p>
            </p:txBody>
          </p:sp>
        </p:grpSp>
        <p:sp>
          <p:nvSpPr>
            <p:cNvPr id="28" name="Right Arrow 27"/>
            <p:cNvSpPr/>
            <p:nvPr/>
          </p:nvSpPr>
          <p:spPr>
            <a:xfrm>
              <a:off x="2644953" y="3651602"/>
              <a:ext cx="774634" cy="40334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ounded Rectangle 28"/>
            <p:cNvSpPr/>
            <p:nvPr/>
          </p:nvSpPr>
          <p:spPr>
            <a:xfrm>
              <a:off x="2960887" y="2939356"/>
              <a:ext cx="2426208" cy="1930268"/>
            </a:xfrm>
            <a:prstGeom prst="roundRect">
              <a:avLst>
                <a:gd name="adj" fmla="val 9337"/>
              </a:avLst>
            </a:prstGeom>
            <a:noFill/>
            <a:ln w="50800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0" name="Group 29"/>
            <p:cNvGrpSpPr/>
            <p:nvPr/>
          </p:nvGrpSpPr>
          <p:grpSpPr>
            <a:xfrm>
              <a:off x="3972629" y="1998921"/>
              <a:ext cx="420803" cy="612656"/>
              <a:chOff x="2193982" y="2411157"/>
              <a:chExt cx="420803" cy="612656"/>
            </a:xfrm>
          </p:grpSpPr>
          <p:sp>
            <p:nvSpPr>
              <p:cNvPr id="32" name="Round Same Side Corner Rectangle 31"/>
              <p:cNvSpPr/>
              <p:nvPr/>
            </p:nvSpPr>
            <p:spPr>
              <a:xfrm>
                <a:off x="2193982" y="2662227"/>
                <a:ext cx="420803" cy="361586"/>
              </a:xfrm>
              <a:prstGeom prst="round2Same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Oval 32"/>
              <p:cNvSpPr/>
              <p:nvPr/>
            </p:nvSpPr>
            <p:spPr>
              <a:xfrm>
                <a:off x="2242979" y="2411157"/>
                <a:ext cx="322808" cy="322808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1" name="Right Arrow 30"/>
            <p:cNvSpPr/>
            <p:nvPr/>
          </p:nvSpPr>
          <p:spPr>
            <a:xfrm rot="5400000" flipV="1">
              <a:off x="4032941" y="2787932"/>
              <a:ext cx="300178" cy="187702"/>
            </a:xfrm>
            <a:prstGeom prst="right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8928844" y="2937338"/>
            <a:ext cx="3000219" cy="1370210"/>
            <a:chOff x="8928844" y="2937338"/>
            <a:chExt cx="3000219" cy="1370210"/>
          </a:xfrm>
        </p:grpSpPr>
        <p:sp>
          <p:nvSpPr>
            <p:cNvPr id="39" name="TextBox 38"/>
            <p:cNvSpPr txBox="1"/>
            <p:nvPr/>
          </p:nvSpPr>
          <p:spPr>
            <a:xfrm>
              <a:off x="9096260" y="2937338"/>
              <a:ext cx="283280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>
                  <a:solidFill>
                    <a:srgbClr val="0070C0"/>
                  </a:solidFill>
                  <a:latin typeface="Helvetica" charset="0"/>
                  <a:ea typeface="Helvetica" charset="0"/>
                  <a:cs typeface="Helvetica" charset="0"/>
                </a:rPr>
                <a:t>Training</a:t>
              </a:r>
              <a:endParaRPr lang="en-US" sz="2400" dirty="0">
                <a:solidFill>
                  <a:srgbClr val="0070C0"/>
                </a:solidFill>
                <a:latin typeface="Helvetica" charset="0"/>
                <a:ea typeface="Helvetica" charset="0"/>
                <a:cs typeface="Helvetica" charset="0"/>
              </a:endParaRPr>
            </a:p>
          </p:txBody>
        </p:sp>
        <p:sp>
          <p:nvSpPr>
            <p:cNvPr id="40" name="Right Arrow 39"/>
            <p:cNvSpPr/>
            <p:nvPr/>
          </p:nvSpPr>
          <p:spPr>
            <a:xfrm>
              <a:off x="8928844" y="3651602"/>
              <a:ext cx="774634" cy="40334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708944" y="3401217"/>
              <a:ext cx="1819159" cy="906331"/>
            </a:xfrm>
            <a:prstGeom prst="rect">
              <a:avLst/>
            </a:prstGeom>
          </p:spPr>
        </p:pic>
      </p:grpSp>
      <p:sp>
        <p:nvSpPr>
          <p:cNvPr id="42" name="Rounded Rectangle 41"/>
          <p:cNvSpPr/>
          <p:nvPr/>
        </p:nvSpPr>
        <p:spPr>
          <a:xfrm>
            <a:off x="1310949" y="5394402"/>
            <a:ext cx="9259185" cy="1163673"/>
          </a:xfrm>
          <a:prstGeom prst="roundRect">
            <a:avLst/>
          </a:prstGeom>
          <a:ln>
            <a:noFill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latin typeface="Helvetica Light" charset="0"/>
                <a:ea typeface="Helvetica Light" charset="0"/>
                <a:cs typeface="Helvetica Light" charset="0"/>
              </a:rPr>
              <a:t>New pain point, new injection point</a:t>
            </a:r>
            <a:endParaRPr lang="en-US" sz="3200" dirty="0">
              <a:latin typeface="Helvetica Light" charset="0"/>
              <a:ea typeface="Helvetica Light" charset="0"/>
              <a:cs typeface="Helvetica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0995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32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</a:t>
              </a:r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2</a:t>
              </a:r>
            </a:p>
          </p:txBody>
        </p:sp>
      </p:grp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Data programming</a:t>
            </a:r>
            <a:endParaRPr lang="en-US" dirty="0"/>
          </a:p>
        </p:txBody>
      </p:sp>
      <p:sp>
        <p:nvSpPr>
          <p:cNvPr id="43" name="Right Arrow 42"/>
          <p:cNvSpPr/>
          <p:nvPr/>
        </p:nvSpPr>
        <p:spPr>
          <a:xfrm>
            <a:off x="5959085" y="3681996"/>
            <a:ext cx="531647" cy="3880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44" name="TextBox 43"/>
          <p:cNvSpPr txBox="1"/>
          <p:nvPr/>
        </p:nvSpPr>
        <p:spPr>
          <a:xfrm>
            <a:off x="6562310" y="1649201"/>
            <a:ext cx="29315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smtClean="0"/>
              <a:t>Noise-Aware Discriminative </a:t>
            </a:r>
            <a:r>
              <a:rPr lang="en-US" sz="2400" b="1" dirty="0" smtClean="0"/>
              <a:t>Model</a:t>
            </a:r>
            <a:endParaRPr lang="en-US" sz="2400" b="1" dirty="0"/>
          </a:p>
        </p:txBody>
      </p:sp>
      <p:sp>
        <p:nvSpPr>
          <p:cNvPr id="45" name="TextBox 44"/>
          <p:cNvSpPr txBox="1"/>
          <p:nvPr/>
        </p:nvSpPr>
        <p:spPr>
          <a:xfrm>
            <a:off x="5128909" y="4275900"/>
            <a:ext cx="23091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 smtClean="0">
                <a:solidFill>
                  <a:srgbClr val="FF0000"/>
                </a:solidFill>
              </a:rPr>
              <a:t>Output: </a:t>
            </a:r>
            <a:r>
              <a:rPr lang="en-US" dirty="0" smtClean="0">
                <a:solidFill>
                  <a:srgbClr val="FF0000"/>
                </a:solidFill>
              </a:rPr>
              <a:t>Probabilistic Training Labels</a:t>
            </a:r>
            <a:endParaRPr lang="en-US" dirty="0">
              <a:solidFill>
                <a:srgbClr val="FF0000"/>
              </a:solidFill>
            </a:endParaRPr>
          </a:p>
        </p:txBody>
      </p:sp>
      <p:grpSp>
        <p:nvGrpSpPr>
          <p:cNvPr id="46" name="Group 45"/>
          <p:cNvGrpSpPr/>
          <p:nvPr/>
        </p:nvGrpSpPr>
        <p:grpSpPr>
          <a:xfrm>
            <a:off x="6686432" y="2822563"/>
            <a:ext cx="2612890" cy="2143274"/>
            <a:chOff x="5617634" y="1620931"/>
            <a:chExt cx="3370751" cy="2764924"/>
          </a:xfrm>
        </p:grpSpPr>
        <p:grpSp>
          <p:nvGrpSpPr>
            <p:cNvPr id="47" name="Group 46"/>
            <p:cNvGrpSpPr/>
            <p:nvPr/>
          </p:nvGrpSpPr>
          <p:grpSpPr>
            <a:xfrm flipH="1">
              <a:off x="8243647" y="2073158"/>
              <a:ext cx="744738" cy="1754831"/>
              <a:chOff x="5177598" y="2434895"/>
              <a:chExt cx="744738" cy="1754831"/>
            </a:xfrm>
          </p:grpSpPr>
          <p:sp>
            <p:nvSpPr>
              <p:cNvPr id="62" name="Oval 61"/>
              <p:cNvSpPr/>
              <p:nvPr/>
            </p:nvSpPr>
            <p:spPr>
              <a:xfrm>
                <a:off x="5177598" y="2434895"/>
                <a:ext cx="744738" cy="744738"/>
              </a:xfrm>
              <a:prstGeom prst="ellipse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/>
                  <a:t>x</a:t>
                </a:r>
                <a:r>
                  <a:rPr lang="en-US" sz="1200" baseline="-25000" dirty="0" smtClean="0"/>
                  <a:t>1,1</a:t>
                </a:r>
                <a:endParaRPr lang="en-US" sz="1200" baseline="-25000" dirty="0"/>
              </a:p>
            </p:txBody>
          </p:sp>
          <p:sp>
            <p:nvSpPr>
              <p:cNvPr id="63" name="Oval 62"/>
              <p:cNvSpPr/>
              <p:nvPr/>
            </p:nvSpPr>
            <p:spPr>
              <a:xfrm>
                <a:off x="5177598" y="3444988"/>
                <a:ext cx="744738" cy="744738"/>
              </a:xfrm>
              <a:prstGeom prst="ellipse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/>
                  <a:t>x</a:t>
                </a:r>
                <a:r>
                  <a:rPr lang="en-US" sz="1200" baseline="-25000" dirty="0" smtClean="0"/>
                  <a:t>1,2</a:t>
                </a:r>
                <a:endParaRPr lang="en-US" sz="1200" baseline="-25000" dirty="0"/>
              </a:p>
            </p:txBody>
          </p:sp>
        </p:grpSp>
        <p:cxnSp>
          <p:nvCxnSpPr>
            <p:cNvPr id="48" name="Straight Arrow Connector 47"/>
            <p:cNvCxnSpPr/>
            <p:nvPr/>
          </p:nvCxnSpPr>
          <p:spPr>
            <a:xfrm flipH="1" flipV="1">
              <a:off x="7675378" y="1993300"/>
              <a:ext cx="568269" cy="452227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/>
            <p:cNvCxnSpPr/>
            <p:nvPr/>
          </p:nvCxnSpPr>
          <p:spPr>
            <a:xfrm flipH="1">
              <a:off x="7675378" y="3455620"/>
              <a:ext cx="568269" cy="557866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0" name="Group 49"/>
            <p:cNvGrpSpPr/>
            <p:nvPr/>
          </p:nvGrpSpPr>
          <p:grpSpPr>
            <a:xfrm flipH="1">
              <a:off x="6930640" y="1620931"/>
              <a:ext cx="744738" cy="2764924"/>
              <a:chOff x="6464584" y="1982668"/>
              <a:chExt cx="744738" cy="2764924"/>
            </a:xfrm>
          </p:grpSpPr>
          <p:sp>
            <p:nvSpPr>
              <p:cNvPr id="59" name="Oval 58"/>
              <p:cNvSpPr/>
              <p:nvPr/>
            </p:nvSpPr>
            <p:spPr>
              <a:xfrm>
                <a:off x="6464584" y="4002854"/>
                <a:ext cx="744738" cy="744738"/>
              </a:xfrm>
              <a:prstGeom prst="ellipse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/>
                  <a:t>h</a:t>
                </a:r>
                <a:r>
                  <a:rPr lang="en-US" sz="1200" baseline="-25000" dirty="0" smtClean="0"/>
                  <a:t>1,3</a:t>
                </a:r>
                <a:endParaRPr lang="en-US" sz="1200" baseline="-25000" dirty="0"/>
              </a:p>
            </p:txBody>
          </p:sp>
          <p:sp>
            <p:nvSpPr>
              <p:cNvPr id="60" name="Oval 59"/>
              <p:cNvSpPr/>
              <p:nvPr/>
            </p:nvSpPr>
            <p:spPr>
              <a:xfrm>
                <a:off x="6464584" y="1982668"/>
                <a:ext cx="744738" cy="744738"/>
              </a:xfrm>
              <a:prstGeom prst="ellipse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/>
                  <a:t>h</a:t>
                </a:r>
                <a:r>
                  <a:rPr lang="en-US" sz="1200" baseline="-25000" dirty="0" smtClean="0"/>
                  <a:t>1,1</a:t>
                </a:r>
                <a:endParaRPr lang="en-US" sz="1200" baseline="-25000" dirty="0"/>
              </a:p>
            </p:txBody>
          </p:sp>
          <p:sp>
            <p:nvSpPr>
              <p:cNvPr id="61" name="Oval 60"/>
              <p:cNvSpPr/>
              <p:nvPr/>
            </p:nvSpPr>
            <p:spPr>
              <a:xfrm>
                <a:off x="6464584" y="2992761"/>
                <a:ext cx="744738" cy="744738"/>
              </a:xfrm>
              <a:prstGeom prst="ellipse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/>
                  <a:t>h</a:t>
                </a:r>
                <a:r>
                  <a:rPr lang="en-US" sz="1200" baseline="-25000" dirty="0" smtClean="0"/>
                  <a:t>1,2</a:t>
                </a:r>
                <a:endParaRPr lang="en-US" sz="1200" baseline="-25000" dirty="0"/>
              </a:p>
            </p:txBody>
          </p:sp>
        </p:grpSp>
        <p:cxnSp>
          <p:nvCxnSpPr>
            <p:cNvPr id="51" name="Straight Arrow Connector 50"/>
            <p:cNvCxnSpPr/>
            <p:nvPr/>
          </p:nvCxnSpPr>
          <p:spPr>
            <a:xfrm flipH="1">
              <a:off x="7675378" y="2445527"/>
              <a:ext cx="568269" cy="557866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/>
            <p:nvPr/>
          </p:nvCxnSpPr>
          <p:spPr>
            <a:xfrm flipH="1">
              <a:off x="7675378" y="2445527"/>
              <a:ext cx="568269" cy="1567959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/>
            <p:cNvCxnSpPr/>
            <p:nvPr/>
          </p:nvCxnSpPr>
          <p:spPr>
            <a:xfrm flipH="1" flipV="1">
              <a:off x="7675378" y="3003393"/>
              <a:ext cx="568269" cy="452227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/>
            <p:cNvCxnSpPr/>
            <p:nvPr/>
          </p:nvCxnSpPr>
          <p:spPr>
            <a:xfrm flipH="1" flipV="1">
              <a:off x="7675378" y="1993300"/>
              <a:ext cx="568269" cy="146232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Oval 54"/>
            <p:cNvSpPr/>
            <p:nvPr/>
          </p:nvSpPr>
          <p:spPr>
            <a:xfrm flipH="1">
              <a:off x="5617634" y="2631024"/>
              <a:ext cx="744738" cy="744738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y</a:t>
              </a:r>
              <a:r>
                <a:rPr lang="en-US" sz="1200" baseline="-25000" dirty="0" smtClean="0"/>
                <a:t>1</a:t>
              </a:r>
              <a:endParaRPr lang="en-US" sz="1200" baseline="-25000" dirty="0"/>
            </a:p>
          </p:txBody>
        </p:sp>
        <p:cxnSp>
          <p:nvCxnSpPr>
            <p:cNvPr id="56" name="Straight Arrow Connector 55"/>
            <p:cNvCxnSpPr/>
            <p:nvPr/>
          </p:nvCxnSpPr>
          <p:spPr>
            <a:xfrm flipH="1" flipV="1">
              <a:off x="6362372" y="3003393"/>
              <a:ext cx="568268" cy="1010093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/>
            <p:cNvCxnSpPr/>
            <p:nvPr/>
          </p:nvCxnSpPr>
          <p:spPr>
            <a:xfrm flipH="1">
              <a:off x="6362372" y="3003393"/>
              <a:ext cx="568268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/>
            <p:cNvCxnSpPr/>
            <p:nvPr/>
          </p:nvCxnSpPr>
          <p:spPr>
            <a:xfrm flipH="1">
              <a:off x="6362372" y="1993300"/>
              <a:ext cx="568268" cy="1010093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Group 63"/>
          <p:cNvGrpSpPr/>
          <p:nvPr/>
        </p:nvGrpSpPr>
        <p:grpSpPr>
          <a:xfrm>
            <a:off x="3766891" y="1643521"/>
            <a:ext cx="2260742" cy="3401343"/>
            <a:chOff x="8412955" y="510719"/>
            <a:chExt cx="1922783" cy="2892876"/>
          </a:xfrm>
        </p:grpSpPr>
        <p:grpSp>
          <p:nvGrpSpPr>
            <p:cNvPr id="65" name="Group 64"/>
            <p:cNvGrpSpPr/>
            <p:nvPr/>
          </p:nvGrpSpPr>
          <p:grpSpPr>
            <a:xfrm rot="2386027">
              <a:off x="9079026" y="1927551"/>
              <a:ext cx="726661" cy="176963"/>
              <a:chOff x="7594270" y="4689207"/>
              <a:chExt cx="726661" cy="176963"/>
            </a:xfrm>
          </p:grpSpPr>
          <p:sp>
            <p:nvSpPr>
              <p:cNvPr id="91" name="Rectangle 90"/>
              <p:cNvSpPr/>
              <p:nvPr/>
            </p:nvSpPr>
            <p:spPr>
              <a:xfrm>
                <a:off x="7869119" y="4689207"/>
                <a:ext cx="176963" cy="176963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cxnSp>
            <p:nvCxnSpPr>
              <p:cNvPr id="92" name="Straight Connector 91"/>
              <p:cNvCxnSpPr/>
              <p:nvPr/>
            </p:nvCxnSpPr>
            <p:spPr>
              <a:xfrm>
                <a:off x="7594270" y="4777688"/>
                <a:ext cx="274849" cy="1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/>
              <p:cNvCxnSpPr/>
              <p:nvPr/>
            </p:nvCxnSpPr>
            <p:spPr>
              <a:xfrm>
                <a:off x="8046082" y="4777688"/>
                <a:ext cx="274849" cy="1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6" name="Group 65"/>
            <p:cNvGrpSpPr/>
            <p:nvPr/>
          </p:nvGrpSpPr>
          <p:grpSpPr>
            <a:xfrm rot="19213973" flipV="1">
              <a:off x="9079026" y="2706986"/>
              <a:ext cx="726661" cy="176963"/>
              <a:chOff x="7594270" y="4689207"/>
              <a:chExt cx="726661" cy="176963"/>
            </a:xfrm>
          </p:grpSpPr>
          <p:sp>
            <p:nvSpPr>
              <p:cNvPr id="88" name="Rectangle 87"/>
              <p:cNvSpPr/>
              <p:nvPr/>
            </p:nvSpPr>
            <p:spPr>
              <a:xfrm>
                <a:off x="7869119" y="4689207"/>
                <a:ext cx="176963" cy="176963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cxnSp>
            <p:nvCxnSpPr>
              <p:cNvPr id="89" name="Straight Connector 88"/>
              <p:cNvCxnSpPr/>
              <p:nvPr/>
            </p:nvCxnSpPr>
            <p:spPr>
              <a:xfrm>
                <a:off x="7594270" y="4777688"/>
                <a:ext cx="274849" cy="1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/>
            </p:nvCxnSpPr>
            <p:spPr>
              <a:xfrm>
                <a:off x="8046082" y="4777688"/>
                <a:ext cx="274849" cy="1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7" name="Group 66"/>
            <p:cNvGrpSpPr/>
            <p:nvPr/>
          </p:nvGrpSpPr>
          <p:grpSpPr>
            <a:xfrm rot="10800000" flipV="1">
              <a:off x="9079026" y="2320858"/>
              <a:ext cx="726661" cy="176963"/>
              <a:chOff x="7594270" y="4689207"/>
              <a:chExt cx="726661" cy="176963"/>
            </a:xfrm>
          </p:grpSpPr>
          <p:sp>
            <p:nvSpPr>
              <p:cNvPr id="85" name="Rectangle 84"/>
              <p:cNvSpPr/>
              <p:nvPr/>
            </p:nvSpPr>
            <p:spPr>
              <a:xfrm>
                <a:off x="7869119" y="4689207"/>
                <a:ext cx="176963" cy="176963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cxnSp>
            <p:nvCxnSpPr>
              <p:cNvPr id="86" name="Straight Connector 85"/>
              <p:cNvCxnSpPr/>
              <p:nvPr/>
            </p:nvCxnSpPr>
            <p:spPr>
              <a:xfrm>
                <a:off x="7594270" y="4777688"/>
                <a:ext cx="274849" cy="1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/>
            </p:nvCxnSpPr>
            <p:spPr>
              <a:xfrm>
                <a:off x="8046082" y="4777688"/>
                <a:ext cx="274849" cy="1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8" name="Group 67"/>
            <p:cNvGrpSpPr/>
            <p:nvPr/>
          </p:nvGrpSpPr>
          <p:grpSpPr>
            <a:xfrm rot="16200000" flipV="1">
              <a:off x="8645272" y="1976805"/>
              <a:ext cx="686714" cy="116372"/>
              <a:chOff x="7580757" y="4689209"/>
              <a:chExt cx="686714" cy="116372"/>
            </a:xfrm>
          </p:grpSpPr>
          <p:sp>
            <p:nvSpPr>
              <p:cNvPr id="82" name="Rectangle 81"/>
              <p:cNvSpPr/>
              <p:nvPr/>
            </p:nvSpPr>
            <p:spPr>
              <a:xfrm>
                <a:off x="7869121" y="4689209"/>
                <a:ext cx="116372" cy="116372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cxnSp>
            <p:nvCxnSpPr>
              <p:cNvPr id="83" name="Straight Connector 82"/>
              <p:cNvCxnSpPr/>
              <p:nvPr/>
            </p:nvCxnSpPr>
            <p:spPr>
              <a:xfrm rot="16200000">
                <a:off x="7724417" y="4603735"/>
                <a:ext cx="1044" cy="288364"/>
              </a:xfrm>
              <a:prstGeom prst="line">
                <a:avLst/>
              </a:prstGeom>
              <a:ln w="12700"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/>
            </p:nvCxnSpPr>
            <p:spPr>
              <a:xfrm>
                <a:off x="7992622" y="4751713"/>
                <a:ext cx="274849" cy="1"/>
              </a:xfrm>
              <a:prstGeom prst="line">
                <a:avLst/>
              </a:prstGeom>
              <a:ln w="12700"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9" name="Group 68"/>
            <p:cNvGrpSpPr/>
            <p:nvPr/>
          </p:nvGrpSpPr>
          <p:grpSpPr>
            <a:xfrm>
              <a:off x="8749871" y="2927426"/>
              <a:ext cx="476169" cy="476169"/>
              <a:chOff x="5506720" y="4245991"/>
              <a:chExt cx="839595" cy="839595"/>
            </a:xfrm>
            <a:solidFill>
              <a:schemeClr val="bg1"/>
            </a:solidFill>
          </p:grpSpPr>
          <p:sp>
            <p:nvSpPr>
              <p:cNvPr id="80" name="Oval 79"/>
              <p:cNvSpPr/>
              <p:nvPr/>
            </p:nvSpPr>
            <p:spPr>
              <a:xfrm>
                <a:off x="5506720" y="4245991"/>
                <a:ext cx="839595" cy="839595"/>
              </a:xfrm>
              <a:prstGeom prst="ellipse">
                <a:avLst/>
              </a:prstGeom>
              <a:grpFill/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1" name="TextBox 80"/>
                  <p:cNvSpPr txBox="1"/>
                  <p:nvPr/>
                </p:nvSpPr>
                <p:spPr>
                  <a:xfrm>
                    <a:off x="5731609" y="4411997"/>
                    <a:ext cx="481077" cy="479910"/>
                  </a:xfrm>
                  <a:prstGeom prst="rect">
                    <a:avLst/>
                  </a:prstGeom>
                  <a:grp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170" name="TextBox 16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31608" y="4411997"/>
                    <a:ext cx="494517" cy="488413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 l="-21739" r="-6522" b="-1555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70" name="Group 69"/>
            <p:cNvGrpSpPr/>
            <p:nvPr/>
          </p:nvGrpSpPr>
          <p:grpSpPr>
            <a:xfrm>
              <a:off x="8749871" y="2167141"/>
              <a:ext cx="476169" cy="476169"/>
              <a:chOff x="5506720" y="4245991"/>
              <a:chExt cx="839595" cy="839595"/>
            </a:xfrm>
            <a:solidFill>
              <a:schemeClr val="bg1"/>
            </a:solidFill>
          </p:grpSpPr>
          <p:sp>
            <p:nvSpPr>
              <p:cNvPr id="78" name="Oval 77"/>
              <p:cNvSpPr/>
              <p:nvPr/>
            </p:nvSpPr>
            <p:spPr>
              <a:xfrm>
                <a:off x="5506720" y="4245991"/>
                <a:ext cx="839595" cy="839595"/>
              </a:xfrm>
              <a:prstGeom prst="ellipse">
                <a:avLst/>
              </a:prstGeom>
              <a:grpFill/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9" name="TextBox 78"/>
                  <p:cNvSpPr txBox="1"/>
                  <p:nvPr/>
                </p:nvSpPr>
                <p:spPr>
                  <a:xfrm>
                    <a:off x="5731609" y="4411997"/>
                    <a:ext cx="481077" cy="479910"/>
                  </a:xfrm>
                  <a:prstGeom prst="rect">
                    <a:avLst/>
                  </a:prstGeom>
                  <a:grp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177" name="TextBox 17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31608" y="4411997"/>
                    <a:ext cx="494517" cy="488413"/>
                  </a:xfrm>
                  <a:prstGeom prst="rect">
                    <a:avLst/>
                  </a:prstGeom>
                  <a:blipFill rotWithShape="0">
                    <a:blip r:embed="rId7"/>
                    <a:stretch>
                      <a:fillRect l="-21739" r="-6522" b="-1521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71" name="Group 70"/>
            <p:cNvGrpSpPr/>
            <p:nvPr/>
          </p:nvGrpSpPr>
          <p:grpSpPr>
            <a:xfrm>
              <a:off x="8749871" y="1412816"/>
              <a:ext cx="476169" cy="476169"/>
              <a:chOff x="5506720" y="4245991"/>
              <a:chExt cx="839595" cy="839595"/>
            </a:xfrm>
            <a:solidFill>
              <a:schemeClr val="bg1"/>
            </a:solidFill>
          </p:grpSpPr>
          <p:sp>
            <p:nvSpPr>
              <p:cNvPr id="76" name="Oval 75"/>
              <p:cNvSpPr/>
              <p:nvPr/>
            </p:nvSpPr>
            <p:spPr>
              <a:xfrm>
                <a:off x="5506720" y="4245991"/>
                <a:ext cx="839595" cy="839595"/>
              </a:xfrm>
              <a:prstGeom prst="ellipse">
                <a:avLst/>
              </a:prstGeom>
              <a:grpFill/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7" name="TextBox 76"/>
                  <p:cNvSpPr txBox="1"/>
                  <p:nvPr/>
                </p:nvSpPr>
                <p:spPr>
                  <a:xfrm>
                    <a:off x="5731609" y="4411997"/>
                    <a:ext cx="471828" cy="479910"/>
                  </a:xfrm>
                  <a:prstGeom prst="rect">
                    <a:avLst/>
                  </a:prstGeom>
                  <a:grp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180" name="TextBox 17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31608" y="4411997"/>
                    <a:ext cx="485133" cy="488413"/>
                  </a:xfrm>
                  <a:prstGeom prst="rect">
                    <a:avLst/>
                  </a:prstGeom>
                  <a:blipFill rotWithShape="0">
                    <a:blip r:embed="rId8"/>
                    <a:stretch>
                      <a:fillRect l="-22222" r="-6667" b="-1521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72" name="Group 71"/>
            <p:cNvGrpSpPr/>
            <p:nvPr/>
          </p:nvGrpSpPr>
          <p:grpSpPr>
            <a:xfrm>
              <a:off x="9660291" y="2168485"/>
              <a:ext cx="476169" cy="476169"/>
              <a:chOff x="9660291" y="2168485"/>
              <a:chExt cx="476169" cy="476169"/>
            </a:xfrm>
          </p:grpSpPr>
          <p:sp>
            <p:nvSpPr>
              <p:cNvPr id="74" name="Oval 73"/>
              <p:cNvSpPr/>
              <p:nvPr/>
            </p:nvSpPr>
            <p:spPr>
              <a:xfrm>
                <a:off x="9660291" y="2168485"/>
                <a:ext cx="476169" cy="476169"/>
              </a:xfrm>
              <a:prstGeom prst="ellipse">
                <a:avLst/>
              </a:prstGeom>
              <a:solidFill>
                <a:schemeClr val="bg2"/>
              </a:solidFill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5" name="TextBox 74"/>
                  <p:cNvSpPr txBox="1"/>
                  <p:nvPr/>
                </p:nvSpPr>
                <p:spPr>
                  <a:xfrm>
                    <a:off x="9813668" y="2280771"/>
                    <a:ext cx="193359" cy="2721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latin typeface="Cambria Math" charset="0"/>
                            </a:rPr>
                            <m:t>𝑌</m:t>
                          </m:r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181" name="TextBox 18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813668" y="2280771"/>
                    <a:ext cx="198003" cy="276999"/>
                  </a:xfrm>
                  <a:prstGeom prst="rect">
                    <a:avLst/>
                  </a:prstGeom>
                  <a:blipFill rotWithShape="0">
                    <a:blip r:embed="rId9"/>
                    <a:stretch>
                      <a:fillRect l="-27273" r="-21212" b="-434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73" name="TextBox 72"/>
            <p:cNvSpPr txBox="1"/>
            <p:nvPr/>
          </p:nvSpPr>
          <p:spPr>
            <a:xfrm>
              <a:off x="8412955" y="510719"/>
              <a:ext cx="1922783" cy="340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smtClean="0"/>
                <a:t>Generative Model</a:t>
              </a:r>
              <a:endParaRPr lang="en-US" sz="2400" b="1" dirty="0"/>
            </a:p>
          </p:txBody>
        </p:sp>
      </p:grpSp>
      <p:grpSp>
        <p:nvGrpSpPr>
          <p:cNvPr id="94" name="Group 93"/>
          <p:cNvGrpSpPr/>
          <p:nvPr/>
        </p:nvGrpSpPr>
        <p:grpSpPr>
          <a:xfrm>
            <a:off x="3707253" y="2816098"/>
            <a:ext cx="347411" cy="2064035"/>
            <a:chOff x="4583136" y="2625057"/>
            <a:chExt cx="578838" cy="2302329"/>
          </a:xfrm>
        </p:grpSpPr>
        <p:sp>
          <p:nvSpPr>
            <p:cNvPr id="95" name="Right Arrow 94"/>
            <p:cNvSpPr/>
            <p:nvPr/>
          </p:nvSpPr>
          <p:spPr>
            <a:xfrm>
              <a:off x="4583136" y="2625057"/>
              <a:ext cx="578838" cy="321543"/>
            </a:xfrm>
            <a:prstGeom prst="rightArrow">
              <a:avLst/>
            </a:prstGeom>
            <a:solidFill>
              <a:schemeClr val="bg2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Right Arrow 95"/>
            <p:cNvSpPr/>
            <p:nvPr/>
          </p:nvSpPr>
          <p:spPr>
            <a:xfrm>
              <a:off x="4583136" y="3587614"/>
              <a:ext cx="578838" cy="321543"/>
            </a:xfrm>
            <a:prstGeom prst="rightArrow">
              <a:avLst/>
            </a:prstGeom>
            <a:solidFill>
              <a:schemeClr val="bg2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Right Arrow 96"/>
            <p:cNvSpPr/>
            <p:nvPr/>
          </p:nvSpPr>
          <p:spPr>
            <a:xfrm>
              <a:off x="4583136" y="4605843"/>
              <a:ext cx="578838" cy="321543"/>
            </a:xfrm>
            <a:prstGeom prst="rightArrow">
              <a:avLst/>
            </a:prstGeom>
            <a:solidFill>
              <a:schemeClr val="bg2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8" name="Group 97"/>
          <p:cNvGrpSpPr/>
          <p:nvPr/>
        </p:nvGrpSpPr>
        <p:grpSpPr>
          <a:xfrm>
            <a:off x="369416" y="5180553"/>
            <a:ext cx="3166813" cy="1309765"/>
            <a:chOff x="2380421" y="22911038"/>
            <a:chExt cx="6913994" cy="2718322"/>
          </a:xfrm>
        </p:grpSpPr>
        <p:sp>
          <p:nvSpPr>
            <p:cNvPr id="99" name="Rounded Rectangle 98"/>
            <p:cNvSpPr/>
            <p:nvPr/>
          </p:nvSpPr>
          <p:spPr>
            <a:xfrm>
              <a:off x="2787936" y="23207008"/>
              <a:ext cx="6506479" cy="2422352"/>
            </a:xfrm>
            <a:prstGeom prst="roundRect">
              <a:avLst>
                <a:gd name="adj" fmla="val 0"/>
              </a:avLst>
            </a:prstGeom>
            <a:ln>
              <a:noFill/>
            </a:ln>
            <a:effectLst>
              <a:outerShdw blurRad="508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897" tIns="60949" rIns="121897" bIns="60949"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Helvetica Light" charset="0"/>
                  <a:ea typeface="Helvetica Light" charset="0"/>
                  <a:cs typeface="Helvetica Light" charset="0"/>
                </a:rPr>
                <a:t>Users write </a:t>
              </a:r>
              <a:r>
                <a:rPr lang="en-US" sz="2000" i="1" dirty="0" smtClean="0">
                  <a:solidFill>
                    <a:schemeClr val="bg1"/>
                  </a:solidFill>
                  <a:latin typeface="Helvetica Light" charset="0"/>
                  <a:ea typeface="Helvetica Light" charset="0"/>
                  <a:cs typeface="Helvetica Light" charset="0"/>
                </a:rPr>
                <a:t>labeling </a:t>
              </a:r>
              <a:r>
                <a:rPr lang="en-US" sz="2000" i="1" smtClean="0">
                  <a:solidFill>
                    <a:schemeClr val="bg1"/>
                  </a:solidFill>
                  <a:latin typeface="Helvetica Light" charset="0"/>
                  <a:ea typeface="Helvetica Light" charset="0"/>
                  <a:cs typeface="Helvetica Light" charset="0"/>
                </a:rPr>
                <a:t>functions</a:t>
              </a:r>
              <a:r>
                <a:rPr lang="en-US" sz="2000" smtClean="0">
                  <a:solidFill>
                    <a:schemeClr val="bg1"/>
                  </a:solidFill>
                  <a:latin typeface="Helvetica Light" charset="0"/>
                  <a:ea typeface="Helvetica Light" charset="0"/>
                  <a:cs typeface="Helvetica Light" charset="0"/>
                </a:rPr>
                <a:t> to</a:t>
              </a:r>
              <a:r>
                <a:rPr lang="en-US" sz="2000">
                  <a:solidFill>
                    <a:schemeClr val="bg1"/>
                  </a:solidFill>
                  <a:latin typeface="Helvetica Light" charset="0"/>
                  <a:ea typeface="Helvetica Light" charset="0"/>
                  <a:cs typeface="Helvetica Light" charset="0"/>
                </a:rPr>
                <a:t> </a:t>
              </a:r>
              <a:r>
                <a:rPr lang="en-US" sz="2000" smtClean="0">
                  <a:solidFill>
                    <a:schemeClr val="bg1"/>
                  </a:solidFill>
                  <a:latin typeface="Helvetica Light" charset="0"/>
                  <a:ea typeface="Helvetica Light" charset="0"/>
                  <a:cs typeface="Helvetica Light" charset="0"/>
                </a:rPr>
                <a:t>generate </a:t>
              </a:r>
              <a:r>
                <a:rPr lang="en-US" sz="2000" dirty="0" smtClean="0">
                  <a:solidFill>
                    <a:schemeClr val="bg1"/>
                  </a:solidFill>
                  <a:latin typeface="Helvetica Light" charset="0"/>
                  <a:ea typeface="Helvetica Light" charset="0"/>
                  <a:cs typeface="Helvetica Light" charset="0"/>
                </a:rPr>
                <a:t>noisy labels</a:t>
              </a:r>
              <a:endParaRPr lang="en-US" sz="2000" dirty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endParaRPr>
            </a:p>
          </p:txBody>
        </p:sp>
        <p:sp>
          <p:nvSpPr>
            <p:cNvPr id="100" name="Oval 99"/>
            <p:cNvSpPr/>
            <p:nvPr/>
          </p:nvSpPr>
          <p:spPr>
            <a:xfrm>
              <a:off x="2380421" y="22911038"/>
              <a:ext cx="828473" cy="828473"/>
            </a:xfrm>
            <a:prstGeom prst="ellipse">
              <a:avLst/>
            </a:prstGeom>
            <a:solidFill>
              <a:schemeClr val="bg1"/>
            </a:solidFill>
            <a:ln w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smtClean="0">
                  <a:solidFill>
                    <a:srgbClr val="002060"/>
                  </a:solidFill>
                </a:rPr>
                <a:t>1</a:t>
              </a:r>
              <a:endParaRPr lang="en-US" sz="2000">
                <a:solidFill>
                  <a:srgbClr val="002060"/>
                </a:solidFill>
              </a:endParaRPr>
            </a:p>
          </p:txBody>
        </p:sp>
      </p:grpSp>
      <p:grpSp>
        <p:nvGrpSpPr>
          <p:cNvPr id="101" name="Group 100"/>
          <p:cNvGrpSpPr/>
          <p:nvPr/>
        </p:nvGrpSpPr>
        <p:grpSpPr>
          <a:xfrm>
            <a:off x="3951020" y="5180553"/>
            <a:ext cx="3124754" cy="1309765"/>
            <a:chOff x="2353803" y="22911038"/>
            <a:chExt cx="6822168" cy="2718322"/>
          </a:xfrm>
        </p:grpSpPr>
        <p:sp>
          <p:nvSpPr>
            <p:cNvPr id="102" name="Rounded Rectangle 101"/>
            <p:cNvSpPr/>
            <p:nvPr/>
          </p:nvSpPr>
          <p:spPr>
            <a:xfrm>
              <a:off x="2787937" y="23207008"/>
              <a:ext cx="6388034" cy="2422352"/>
            </a:xfrm>
            <a:prstGeom prst="roundRect">
              <a:avLst>
                <a:gd name="adj" fmla="val 0"/>
              </a:avLst>
            </a:prstGeom>
            <a:ln>
              <a:noFill/>
            </a:ln>
            <a:effectLst>
              <a:outerShdw blurRad="508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897" tIns="60949" rIns="121897" bIns="60949" rtlCol="0" anchor="ctr"/>
            <a:lstStyle/>
            <a:p>
              <a:pPr algn="ctr"/>
              <a:r>
                <a:rPr lang="en-US" sz="2000" dirty="0" smtClean="0">
                  <a:solidFill>
                    <a:schemeClr val="bg1"/>
                  </a:solidFill>
                  <a:latin typeface="Helvetica Light" charset="0"/>
                  <a:ea typeface="Helvetica Light" charset="0"/>
                  <a:cs typeface="Helvetica Light" charset="0"/>
                </a:rPr>
                <a:t>We model the labeling functions’ behavior </a:t>
              </a:r>
              <a:r>
                <a:rPr lang="en-US" sz="2000" smtClean="0">
                  <a:solidFill>
                    <a:schemeClr val="bg1"/>
                  </a:solidFill>
                  <a:latin typeface="Helvetica Light" charset="0"/>
                  <a:ea typeface="Helvetica Light" charset="0"/>
                  <a:cs typeface="Helvetica Light" charset="0"/>
                </a:rPr>
                <a:t>to de-noise them</a:t>
              </a:r>
            </a:p>
          </p:txBody>
        </p:sp>
        <p:sp>
          <p:nvSpPr>
            <p:cNvPr id="103" name="Oval 102"/>
            <p:cNvSpPr/>
            <p:nvPr/>
          </p:nvSpPr>
          <p:spPr>
            <a:xfrm>
              <a:off x="2353803" y="22911038"/>
              <a:ext cx="828473" cy="828473"/>
            </a:xfrm>
            <a:prstGeom prst="ellipse">
              <a:avLst/>
            </a:prstGeom>
            <a:solidFill>
              <a:schemeClr val="bg1"/>
            </a:solidFill>
            <a:ln w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2</a:t>
              </a:r>
            </a:p>
          </p:txBody>
        </p:sp>
      </p:grpSp>
      <p:grpSp>
        <p:nvGrpSpPr>
          <p:cNvPr id="104" name="Group 103"/>
          <p:cNvGrpSpPr/>
          <p:nvPr/>
        </p:nvGrpSpPr>
        <p:grpSpPr>
          <a:xfrm>
            <a:off x="7346418" y="5180553"/>
            <a:ext cx="2745289" cy="1309765"/>
            <a:chOff x="2380421" y="22911038"/>
            <a:chExt cx="5993695" cy="2718322"/>
          </a:xfrm>
        </p:grpSpPr>
        <p:sp>
          <p:nvSpPr>
            <p:cNvPr id="105" name="Rounded Rectangle 104"/>
            <p:cNvSpPr/>
            <p:nvPr/>
          </p:nvSpPr>
          <p:spPr>
            <a:xfrm>
              <a:off x="2787936" y="23207008"/>
              <a:ext cx="5586180" cy="2422352"/>
            </a:xfrm>
            <a:prstGeom prst="roundRect">
              <a:avLst>
                <a:gd name="adj" fmla="val 0"/>
              </a:avLst>
            </a:prstGeom>
            <a:ln>
              <a:noFill/>
            </a:ln>
            <a:effectLst>
              <a:outerShdw blurRad="508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897" tIns="60949" rIns="121897" bIns="60949" rtlCol="0" anchor="ctr"/>
            <a:lstStyle/>
            <a:p>
              <a:pPr algn="ctr"/>
              <a:r>
                <a:rPr lang="en-US" sz="2000" dirty="0" smtClean="0">
                  <a:solidFill>
                    <a:schemeClr val="bg1"/>
                  </a:solidFill>
                  <a:latin typeface="Helvetica Light" charset="0"/>
                  <a:ea typeface="Helvetica Light" charset="0"/>
                  <a:cs typeface="Helvetica Light" charset="0"/>
                </a:rPr>
                <a:t>We use the resulting prob. labels to train a model</a:t>
              </a:r>
            </a:p>
          </p:txBody>
        </p:sp>
        <p:sp>
          <p:nvSpPr>
            <p:cNvPr id="106" name="Oval 105"/>
            <p:cNvSpPr/>
            <p:nvPr/>
          </p:nvSpPr>
          <p:spPr>
            <a:xfrm>
              <a:off x="2380421" y="22911038"/>
              <a:ext cx="828473" cy="828473"/>
            </a:xfrm>
            <a:prstGeom prst="ellipse">
              <a:avLst/>
            </a:prstGeom>
            <a:solidFill>
              <a:schemeClr val="bg1"/>
            </a:solidFill>
            <a:ln w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smtClean="0">
                  <a:solidFill>
                    <a:srgbClr val="002060"/>
                  </a:solidFill>
                </a:rPr>
                <a:t>3</a:t>
              </a:r>
              <a:endParaRPr lang="en-US" sz="2000" dirty="0">
                <a:solidFill>
                  <a:srgbClr val="002060"/>
                </a:solidFill>
              </a:endParaRPr>
            </a:p>
          </p:txBody>
        </p:sp>
      </p:grpSp>
      <p:grpSp>
        <p:nvGrpSpPr>
          <p:cNvPr id="107" name="Group 106"/>
          <p:cNvGrpSpPr/>
          <p:nvPr/>
        </p:nvGrpSpPr>
        <p:grpSpPr>
          <a:xfrm>
            <a:off x="9493902" y="1638778"/>
            <a:ext cx="2432391" cy="3468119"/>
            <a:chOff x="9493902" y="1638778"/>
            <a:chExt cx="2432391" cy="3468119"/>
          </a:xfrm>
        </p:grpSpPr>
        <p:pic>
          <p:nvPicPr>
            <p:cNvPr id="108" name="Picture 107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0660304" y="4317473"/>
              <a:ext cx="674781" cy="674781"/>
            </a:xfrm>
            <a:prstGeom prst="rect">
              <a:avLst/>
            </a:prstGeom>
          </p:spPr>
        </p:pic>
        <p:grpSp>
          <p:nvGrpSpPr>
            <p:cNvPr id="109" name="Group 108"/>
            <p:cNvGrpSpPr/>
            <p:nvPr/>
          </p:nvGrpSpPr>
          <p:grpSpPr>
            <a:xfrm>
              <a:off x="10376420" y="2637377"/>
              <a:ext cx="1190462" cy="1089411"/>
              <a:chOff x="10093331" y="2163743"/>
              <a:chExt cx="1789018" cy="1637159"/>
            </a:xfrm>
          </p:grpSpPr>
          <p:grpSp>
            <p:nvGrpSpPr>
              <p:cNvPr id="114" name="Group 78"/>
              <p:cNvGrpSpPr/>
              <p:nvPr/>
            </p:nvGrpSpPr>
            <p:grpSpPr>
              <a:xfrm>
                <a:off x="10093331" y="3026143"/>
                <a:ext cx="871203" cy="642472"/>
                <a:chOff x="0" y="0"/>
                <a:chExt cx="1291686" cy="986577"/>
              </a:xfrm>
            </p:grpSpPr>
            <p:pic>
              <p:nvPicPr>
                <p:cNvPr id="126" name="pasted-image.tif"/>
                <p:cNvPicPr>
                  <a:picLocks noChangeAspect="1"/>
                </p:cNvPicPr>
                <p:nvPr/>
              </p:nvPicPr>
              <p:blipFill>
                <a:blip r:embed="rId11">
                  <a:extLst/>
                </a:blip>
                <a:stretch>
                  <a:fillRect/>
                </a:stretch>
              </p:blipFill>
              <p:spPr>
                <a:xfrm>
                  <a:off x="0" y="104261"/>
                  <a:ext cx="703769" cy="469180"/>
                </a:xfrm>
                <a:prstGeom prst="rect">
                  <a:avLst/>
                </a:prstGeom>
                <a:ln w="635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</p:pic>
            <p:pic>
              <p:nvPicPr>
                <p:cNvPr id="127" name="pasted-image.tif"/>
                <p:cNvPicPr>
                  <a:picLocks noChangeAspect="1"/>
                </p:cNvPicPr>
                <p:nvPr/>
              </p:nvPicPr>
              <p:blipFill>
                <a:blip r:embed="rId12">
                  <a:extLst/>
                </a:blip>
                <a:stretch>
                  <a:fillRect/>
                </a:stretch>
              </p:blipFill>
              <p:spPr>
                <a:xfrm>
                  <a:off x="121817" y="517398"/>
                  <a:ext cx="625573" cy="469180"/>
                </a:xfrm>
                <a:prstGeom prst="rect">
                  <a:avLst/>
                </a:prstGeom>
                <a:ln w="635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</p:pic>
            <p:pic>
              <p:nvPicPr>
                <p:cNvPr id="128" name="pasted-image.tif"/>
                <p:cNvPicPr>
                  <a:picLocks noChangeAspect="1"/>
                </p:cNvPicPr>
                <p:nvPr/>
              </p:nvPicPr>
              <p:blipFill>
                <a:blip r:embed="rId13">
                  <a:extLst/>
                </a:blip>
                <a:stretch>
                  <a:fillRect/>
                </a:stretch>
              </p:blipFill>
              <p:spPr>
                <a:xfrm>
                  <a:off x="264972" y="0"/>
                  <a:ext cx="914959" cy="659685"/>
                </a:xfrm>
                <a:prstGeom prst="rect">
                  <a:avLst/>
                </a:prstGeom>
                <a:ln w="635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</p:pic>
            <p:pic>
              <p:nvPicPr>
                <p:cNvPr id="129" name="pasted-image.tif"/>
                <p:cNvPicPr>
                  <a:picLocks noChangeAspect="1"/>
                </p:cNvPicPr>
                <p:nvPr/>
              </p:nvPicPr>
              <p:blipFill>
                <a:blip r:embed="rId14">
                  <a:extLst/>
                </a:blip>
                <a:stretch>
                  <a:fillRect/>
                </a:stretch>
              </p:blipFill>
              <p:spPr>
                <a:xfrm>
                  <a:off x="584305" y="425095"/>
                  <a:ext cx="707382" cy="475148"/>
                </a:xfrm>
                <a:prstGeom prst="rect">
                  <a:avLst/>
                </a:prstGeom>
                <a:ln w="635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</p:pic>
          </p:grpSp>
          <p:grpSp>
            <p:nvGrpSpPr>
              <p:cNvPr id="115" name="Group 85"/>
              <p:cNvGrpSpPr/>
              <p:nvPr/>
            </p:nvGrpSpPr>
            <p:grpSpPr>
              <a:xfrm>
                <a:off x="10945272" y="2299271"/>
                <a:ext cx="757304" cy="742268"/>
                <a:chOff x="-27530" y="-193782"/>
                <a:chExt cx="1122814" cy="1139825"/>
              </a:xfrm>
            </p:grpSpPr>
            <p:pic>
              <p:nvPicPr>
                <p:cNvPr id="123" name="pasted-image.tif"/>
                <p:cNvPicPr>
                  <a:picLocks noChangeAspect="1"/>
                </p:cNvPicPr>
                <p:nvPr/>
              </p:nvPicPr>
              <p:blipFill>
                <a:blip r:embed="rId15">
                  <a:extLst/>
                </a:blip>
                <a:stretch>
                  <a:fillRect/>
                </a:stretch>
              </p:blipFill>
              <p:spPr>
                <a:xfrm>
                  <a:off x="65948" y="-193782"/>
                  <a:ext cx="738620" cy="550551"/>
                </a:xfrm>
                <a:prstGeom prst="rect">
                  <a:avLst/>
                </a:prstGeom>
                <a:ln w="635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</p:pic>
            <p:pic>
              <p:nvPicPr>
                <p:cNvPr id="124" name="pasted-image.tif"/>
                <p:cNvPicPr>
                  <a:picLocks noChangeAspect="1"/>
                </p:cNvPicPr>
                <p:nvPr/>
              </p:nvPicPr>
              <p:blipFill>
                <a:blip r:embed="rId16">
                  <a:extLst/>
                </a:blip>
                <a:stretch>
                  <a:fillRect/>
                </a:stretch>
              </p:blipFill>
              <p:spPr>
                <a:xfrm>
                  <a:off x="521224" y="-71404"/>
                  <a:ext cx="574060" cy="67021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125" name="pasted-image.tif"/>
                <p:cNvPicPr>
                  <a:picLocks noChangeAspect="1"/>
                </p:cNvPicPr>
                <p:nvPr/>
              </p:nvPicPr>
              <p:blipFill>
                <a:blip r:embed="rId17">
                  <a:extLst/>
                </a:blip>
                <a:stretch>
                  <a:fillRect/>
                </a:stretch>
              </p:blipFill>
              <p:spPr>
                <a:xfrm>
                  <a:off x="-27530" y="251577"/>
                  <a:ext cx="640062" cy="694466"/>
                </a:xfrm>
                <a:prstGeom prst="rect">
                  <a:avLst/>
                </a:prstGeom>
                <a:ln w="635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</p:pic>
          </p:grpSp>
          <p:grpSp>
            <p:nvGrpSpPr>
              <p:cNvPr id="116" name="Group 89"/>
              <p:cNvGrpSpPr/>
              <p:nvPr/>
            </p:nvGrpSpPr>
            <p:grpSpPr>
              <a:xfrm>
                <a:off x="10207478" y="2163743"/>
                <a:ext cx="638922" cy="787342"/>
                <a:chOff x="0" y="0"/>
                <a:chExt cx="947297" cy="1209039"/>
              </a:xfrm>
            </p:grpSpPr>
            <p:pic>
              <p:nvPicPr>
                <p:cNvPr id="120" name="pasted-image.png"/>
                <p:cNvPicPr>
                  <a:picLocks noChangeAspect="1"/>
                </p:cNvPicPr>
                <p:nvPr/>
              </p:nvPicPr>
              <p:blipFill>
                <a:blip r:embed="rId18">
                  <a:extLst/>
                </a:blip>
                <a:stretch>
                  <a:fillRect/>
                </a:stretch>
              </p:blipFill>
              <p:spPr>
                <a:xfrm>
                  <a:off x="0" y="231212"/>
                  <a:ext cx="562657" cy="803797"/>
                </a:xfrm>
                <a:prstGeom prst="rect">
                  <a:avLst/>
                </a:prstGeom>
                <a:ln w="635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</p:pic>
            <p:pic>
              <p:nvPicPr>
                <p:cNvPr id="121" name="pasted-image.tif"/>
                <p:cNvPicPr>
                  <a:picLocks noChangeAspect="1"/>
                </p:cNvPicPr>
                <p:nvPr/>
              </p:nvPicPr>
              <p:blipFill>
                <a:blip r:embed="rId19">
                  <a:extLst/>
                </a:blip>
                <a:stretch>
                  <a:fillRect/>
                </a:stretch>
              </p:blipFill>
              <p:spPr>
                <a:xfrm>
                  <a:off x="326248" y="0"/>
                  <a:ext cx="621050" cy="803796"/>
                </a:xfrm>
                <a:prstGeom prst="rect">
                  <a:avLst/>
                </a:prstGeom>
                <a:ln w="635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</p:pic>
            <p:pic>
              <p:nvPicPr>
                <p:cNvPr id="122" name="pasted-image.tif"/>
                <p:cNvPicPr>
                  <a:picLocks noChangeAspect="1"/>
                </p:cNvPicPr>
                <p:nvPr/>
              </p:nvPicPr>
              <p:blipFill>
                <a:blip r:embed="rId20">
                  <a:extLst/>
                </a:blip>
                <a:stretch>
                  <a:fillRect/>
                </a:stretch>
              </p:blipFill>
              <p:spPr>
                <a:xfrm>
                  <a:off x="184377" y="405244"/>
                  <a:ext cx="584454" cy="803796"/>
                </a:xfrm>
                <a:prstGeom prst="rect">
                  <a:avLst/>
                </a:prstGeom>
                <a:ln w="635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</p:pic>
          </p:grpSp>
          <p:pic>
            <p:nvPicPr>
              <p:cNvPr id="117" name="Picture 116"/>
              <p:cNvPicPr>
                <a:picLocks noChangeAspect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1104538" y="3163963"/>
                <a:ext cx="318470" cy="636939"/>
              </a:xfrm>
              <a:prstGeom prst="rect">
                <a:avLst/>
              </a:prstGeom>
            </p:spPr>
          </p:pic>
          <p:pic>
            <p:nvPicPr>
              <p:cNvPr id="118" name="Picture 117"/>
              <p:cNvPicPr>
                <a:picLocks noChangeAspect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1292416" y="3396799"/>
                <a:ext cx="465298" cy="388207"/>
              </a:xfrm>
              <a:prstGeom prst="rect">
                <a:avLst/>
              </a:prstGeom>
            </p:spPr>
          </p:pic>
          <p:pic>
            <p:nvPicPr>
              <p:cNvPr id="119" name="Picture 118"/>
              <p:cNvPicPr>
                <a:picLocks noChangeAspect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1429275" y="3113343"/>
                <a:ext cx="453074" cy="453074"/>
              </a:xfrm>
              <a:prstGeom prst="rect">
                <a:avLst/>
              </a:prstGeom>
            </p:spPr>
          </p:pic>
        </p:grpSp>
        <p:sp>
          <p:nvSpPr>
            <p:cNvPr id="110" name="Right Arrow 109"/>
            <p:cNvSpPr/>
            <p:nvPr/>
          </p:nvSpPr>
          <p:spPr>
            <a:xfrm rot="5400000">
              <a:off x="10775092" y="3845293"/>
              <a:ext cx="436749" cy="315124"/>
            </a:xfrm>
            <a:prstGeom prst="rightArrow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9828773" y="1638778"/>
              <a:ext cx="209752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i="1" dirty="0" smtClean="0">
                  <a:solidFill>
                    <a:srgbClr val="0070C0"/>
                  </a:solidFill>
                </a:rPr>
                <a:t>Ex. Application: Knowledge Base Creation (KBC)</a:t>
              </a:r>
              <a:endParaRPr lang="en-US" b="1" i="1" dirty="0">
                <a:solidFill>
                  <a:srgbClr val="0070C0"/>
                </a:solidFill>
              </a:endParaRPr>
            </a:p>
          </p:txBody>
        </p:sp>
        <p:sp>
          <p:nvSpPr>
            <p:cNvPr id="112" name="Rounded Rectangle 111"/>
            <p:cNvSpPr/>
            <p:nvPr/>
          </p:nvSpPr>
          <p:spPr>
            <a:xfrm>
              <a:off x="9934405" y="1645415"/>
              <a:ext cx="1925965" cy="3461482"/>
            </a:xfrm>
            <a:prstGeom prst="roundRect">
              <a:avLst>
                <a:gd name="adj" fmla="val 5272"/>
              </a:avLst>
            </a:prstGeom>
            <a:noFill/>
            <a:ln w="34925">
              <a:solidFill>
                <a:srgbClr val="0070C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Right Arrow 112"/>
            <p:cNvSpPr/>
            <p:nvPr/>
          </p:nvSpPr>
          <p:spPr>
            <a:xfrm>
              <a:off x="9493902" y="3681996"/>
              <a:ext cx="868982" cy="38809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  <p:grpSp>
        <p:nvGrpSpPr>
          <p:cNvPr id="130" name="Group 129"/>
          <p:cNvGrpSpPr/>
          <p:nvPr/>
        </p:nvGrpSpPr>
        <p:grpSpPr>
          <a:xfrm>
            <a:off x="-76155" y="1645415"/>
            <a:ext cx="3783408" cy="3399451"/>
            <a:chOff x="-264142" y="1331681"/>
            <a:chExt cx="4216599" cy="3788680"/>
          </a:xfrm>
        </p:grpSpPr>
        <p:grpSp>
          <p:nvGrpSpPr>
            <p:cNvPr id="131" name="Group 130"/>
            <p:cNvGrpSpPr/>
            <p:nvPr/>
          </p:nvGrpSpPr>
          <p:grpSpPr>
            <a:xfrm>
              <a:off x="-264142" y="2504702"/>
              <a:ext cx="1315589" cy="1380675"/>
              <a:chOff x="4152623" y="1250744"/>
              <a:chExt cx="1315589" cy="1380675"/>
            </a:xfrm>
          </p:grpSpPr>
          <p:grpSp>
            <p:nvGrpSpPr>
              <p:cNvPr id="139" name="Group 138"/>
              <p:cNvGrpSpPr/>
              <p:nvPr/>
            </p:nvGrpSpPr>
            <p:grpSpPr>
              <a:xfrm>
                <a:off x="4576299" y="1948615"/>
                <a:ext cx="468984" cy="682804"/>
                <a:chOff x="4318000" y="1197566"/>
                <a:chExt cx="618067" cy="899858"/>
              </a:xfrm>
            </p:grpSpPr>
            <p:sp>
              <p:nvSpPr>
                <p:cNvPr id="141" name="Round Same Side Corner Rectangle 140"/>
                <p:cNvSpPr/>
                <p:nvPr/>
              </p:nvSpPr>
              <p:spPr>
                <a:xfrm>
                  <a:off x="4318000" y="1566333"/>
                  <a:ext cx="618067" cy="531091"/>
                </a:xfrm>
                <a:prstGeom prst="round2SameRect">
                  <a:avLst/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2" name="Oval 141"/>
                <p:cNvSpPr/>
                <p:nvPr/>
              </p:nvSpPr>
              <p:spPr>
                <a:xfrm>
                  <a:off x="4389966" y="1197566"/>
                  <a:ext cx="474134" cy="474134"/>
                </a:xfrm>
                <a:prstGeom prst="ellipse">
                  <a:avLst/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40" name="TextBox 139"/>
              <p:cNvSpPr txBox="1"/>
              <p:nvPr/>
            </p:nvSpPr>
            <p:spPr>
              <a:xfrm>
                <a:off x="4152623" y="1250744"/>
                <a:ext cx="1315589" cy="58477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solidFill>
                      <a:schemeClr val="accent2"/>
                    </a:solidFill>
                  </a:rPr>
                  <a:t>DOMAIN EXPERT</a:t>
                </a:r>
                <a:endParaRPr lang="en-US" sz="1600" dirty="0">
                  <a:solidFill>
                    <a:schemeClr val="accent2"/>
                  </a:solidFill>
                </a:endParaRPr>
              </a:p>
            </p:txBody>
          </p:sp>
        </p:grpSp>
        <p:sp>
          <p:nvSpPr>
            <p:cNvPr id="132" name="TextBox 131"/>
            <p:cNvSpPr txBox="1"/>
            <p:nvPr/>
          </p:nvSpPr>
          <p:spPr>
            <a:xfrm>
              <a:off x="41842" y="1331681"/>
              <a:ext cx="3910615" cy="9261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smtClean="0">
                  <a:solidFill>
                    <a:srgbClr val="FF0000"/>
                  </a:solidFill>
                </a:rPr>
                <a:t>Input: </a:t>
              </a:r>
              <a:r>
                <a:rPr lang="en-US" sz="2400" dirty="0" smtClean="0">
                  <a:solidFill>
                    <a:srgbClr val="FF0000"/>
                  </a:solidFill>
                </a:rPr>
                <a:t>Labeling Functions,</a:t>
              </a:r>
            </a:p>
            <a:p>
              <a:r>
                <a:rPr lang="en-US" sz="2400" i="1" dirty="0" smtClean="0">
                  <a:solidFill>
                    <a:srgbClr val="FF0000"/>
                  </a:solidFill>
                </a:rPr>
                <a:t>            Unlabeled data</a:t>
              </a:r>
              <a:endParaRPr lang="en-US" sz="2400" i="1" dirty="0">
                <a:solidFill>
                  <a:srgbClr val="FF0000"/>
                </a:solidFill>
              </a:endParaRPr>
            </a:p>
          </p:txBody>
        </p:sp>
        <p:sp>
          <p:nvSpPr>
            <p:cNvPr id="133" name="Right Arrow 132"/>
            <p:cNvSpPr/>
            <p:nvPr/>
          </p:nvSpPr>
          <p:spPr>
            <a:xfrm rot="19040097">
              <a:off x="820494" y="3048466"/>
              <a:ext cx="578300" cy="224608"/>
            </a:xfrm>
            <a:prstGeom prst="right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Right Arrow 133"/>
            <p:cNvSpPr/>
            <p:nvPr/>
          </p:nvSpPr>
          <p:spPr>
            <a:xfrm>
              <a:off x="820914" y="3593479"/>
              <a:ext cx="578300" cy="224608"/>
            </a:xfrm>
            <a:prstGeom prst="right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Right Arrow 134"/>
            <p:cNvSpPr/>
            <p:nvPr/>
          </p:nvSpPr>
          <p:spPr>
            <a:xfrm rot="2559903" flipV="1">
              <a:off x="820494" y="4138492"/>
              <a:ext cx="578300" cy="224608"/>
            </a:xfrm>
            <a:prstGeom prst="right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TextBox 135"/>
            <p:cNvSpPr txBox="1"/>
            <p:nvPr/>
          </p:nvSpPr>
          <p:spPr>
            <a:xfrm>
              <a:off x="1589903" y="2497001"/>
              <a:ext cx="2272204" cy="651730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en-US" sz="800" b="1" dirty="0">
                  <a:solidFill>
                    <a:srgbClr val="00FA00"/>
                  </a:solidFill>
                  <a:latin typeface="Andale Mono"/>
                  <a:cs typeface="Andale Mono"/>
                </a:rPr>
                <a:t>def</a:t>
              </a:r>
              <a:r>
                <a:rPr lang="en-US" sz="800" dirty="0">
                  <a:solidFill>
                    <a:srgbClr val="00FA00"/>
                  </a:solidFill>
                  <a:latin typeface="Andale Mono"/>
                  <a:cs typeface="Andale Mono"/>
                </a:rPr>
                <a:t> lf1(x):</a:t>
              </a:r>
            </a:p>
            <a:p>
              <a:r>
                <a:rPr lang="en-US" sz="800" dirty="0">
                  <a:solidFill>
                    <a:srgbClr val="00FA00"/>
                  </a:solidFill>
                  <a:latin typeface="Andale Mono"/>
                  <a:cs typeface="Andale Mono"/>
                </a:rPr>
                <a:t> </a:t>
              </a:r>
              <a:r>
                <a:rPr lang="en-US" sz="800" dirty="0" smtClean="0">
                  <a:solidFill>
                    <a:srgbClr val="00FA00"/>
                  </a:solidFill>
                  <a:latin typeface="Andale Mono"/>
                  <a:cs typeface="Andale Mono"/>
                </a:rPr>
                <a:t> cid </a:t>
              </a:r>
              <a:r>
                <a:rPr lang="en-US" sz="800" dirty="0">
                  <a:solidFill>
                    <a:srgbClr val="00FA00"/>
                  </a:solidFill>
                  <a:latin typeface="Andale Mono"/>
                  <a:cs typeface="Andale Mono"/>
                </a:rPr>
                <a:t>= (x.chemical_id, x.disease_id)</a:t>
              </a:r>
            </a:p>
            <a:p>
              <a:r>
                <a:rPr lang="en-US" sz="800" dirty="0" smtClean="0">
                  <a:solidFill>
                    <a:srgbClr val="00FA00"/>
                  </a:solidFill>
                  <a:latin typeface="Andale Mono"/>
                  <a:cs typeface="Andale Mono"/>
                </a:rPr>
                <a:t>  </a:t>
              </a:r>
              <a:r>
                <a:rPr lang="en-US" sz="800" b="1" dirty="0" smtClean="0">
                  <a:solidFill>
                    <a:srgbClr val="00FA00"/>
                  </a:solidFill>
                  <a:latin typeface="Andale Mono"/>
                  <a:cs typeface="Andale Mono"/>
                </a:rPr>
                <a:t>return </a:t>
              </a:r>
              <a:r>
                <a:rPr lang="en-US" sz="800" dirty="0">
                  <a:solidFill>
                    <a:srgbClr val="00FA00"/>
                  </a:solidFill>
                  <a:latin typeface="Andale Mono"/>
                  <a:cs typeface="Andale Mono"/>
                </a:rPr>
                <a:t>1 </a:t>
              </a:r>
              <a:r>
                <a:rPr lang="en-US" sz="800" b="1" dirty="0">
                  <a:solidFill>
                    <a:srgbClr val="00FA00"/>
                  </a:solidFill>
                  <a:latin typeface="Andale Mono"/>
                  <a:cs typeface="Andale Mono"/>
                </a:rPr>
                <a:t>if</a:t>
              </a:r>
              <a:r>
                <a:rPr lang="en-US" sz="800" dirty="0">
                  <a:solidFill>
                    <a:srgbClr val="00FA00"/>
                  </a:solidFill>
                  <a:latin typeface="Andale Mono"/>
                  <a:cs typeface="Andale Mono"/>
                </a:rPr>
                <a:t> cid in KB </a:t>
              </a:r>
              <a:r>
                <a:rPr lang="en-US" sz="800" b="1" dirty="0">
                  <a:solidFill>
                    <a:srgbClr val="00FA00"/>
                  </a:solidFill>
                  <a:latin typeface="Andale Mono"/>
                  <a:cs typeface="Andale Mono"/>
                </a:rPr>
                <a:t>else </a:t>
              </a:r>
              <a:r>
                <a:rPr lang="en-US" sz="800" dirty="0">
                  <a:solidFill>
                    <a:srgbClr val="00FA00"/>
                  </a:solidFill>
                  <a:latin typeface="Andale Mono"/>
                  <a:cs typeface="Andale Mono"/>
                </a:rPr>
                <a:t>0</a:t>
              </a:r>
            </a:p>
          </p:txBody>
        </p:sp>
        <p:sp>
          <p:nvSpPr>
            <p:cNvPr id="137" name="TextBox 136"/>
            <p:cNvSpPr txBox="1"/>
            <p:nvPr/>
          </p:nvSpPr>
          <p:spPr>
            <a:xfrm>
              <a:off x="1589903" y="3464564"/>
              <a:ext cx="2258805" cy="651730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en-US" sz="800" b="1" dirty="0">
                  <a:solidFill>
                    <a:srgbClr val="00FA00"/>
                  </a:solidFill>
                  <a:latin typeface="Andale Mono"/>
                  <a:cs typeface="Andale Mono"/>
                </a:rPr>
                <a:t>def</a:t>
              </a:r>
              <a:r>
                <a:rPr lang="en-US" sz="800" dirty="0">
                  <a:solidFill>
                    <a:srgbClr val="00FA00"/>
                  </a:solidFill>
                  <a:latin typeface="Andale Mono"/>
                  <a:cs typeface="Andale Mono"/>
                </a:rPr>
                <a:t> lf2(x):</a:t>
              </a:r>
            </a:p>
            <a:p>
              <a:r>
                <a:rPr lang="en-US" sz="800" dirty="0" smtClean="0">
                  <a:solidFill>
                    <a:srgbClr val="00FA00"/>
                  </a:solidFill>
                  <a:latin typeface="Andale Mono"/>
                  <a:cs typeface="Andale Mono"/>
                </a:rPr>
                <a:t>  m </a:t>
              </a:r>
              <a:r>
                <a:rPr lang="en-US" sz="800" dirty="0">
                  <a:solidFill>
                    <a:srgbClr val="00FA00"/>
                  </a:solidFill>
                  <a:latin typeface="Andale Mono"/>
                  <a:cs typeface="Andale Mono"/>
                </a:rPr>
                <a:t>= re.search(r’.*</a:t>
              </a:r>
              <a:r>
                <a:rPr lang="en-US" sz="800" dirty="0" smtClean="0">
                  <a:solidFill>
                    <a:srgbClr val="00FA00"/>
                  </a:solidFill>
                  <a:latin typeface="Andale Mono"/>
                  <a:cs typeface="Andale Mono"/>
                </a:rPr>
                <a:t>cause.*’, </a:t>
              </a:r>
              <a:r>
                <a:rPr lang="en-US" sz="800" dirty="0">
                  <a:solidFill>
                    <a:srgbClr val="00FA00"/>
                  </a:solidFill>
                  <a:latin typeface="Andale Mono"/>
                  <a:cs typeface="Andale Mono"/>
                </a:rPr>
                <a:t>x.between)</a:t>
              </a:r>
            </a:p>
            <a:p>
              <a:r>
                <a:rPr lang="en-US" sz="800" dirty="0" smtClean="0">
                  <a:solidFill>
                    <a:srgbClr val="00FA00"/>
                  </a:solidFill>
                  <a:latin typeface="Andale Mono"/>
                  <a:cs typeface="Andale Mono"/>
                </a:rPr>
                <a:t>  </a:t>
              </a:r>
              <a:r>
                <a:rPr lang="en-US" sz="800" b="1" dirty="0" smtClean="0">
                  <a:solidFill>
                    <a:srgbClr val="00FA00"/>
                  </a:solidFill>
                  <a:latin typeface="Andale Mono"/>
                  <a:cs typeface="Andale Mono"/>
                </a:rPr>
                <a:t>return </a:t>
              </a:r>
              <a:r>
                <a:rPr lang="en-US" sz="800" dirty="0">
                  <a:solidFill>
                    <a:srgbClr val="00FA00"/>
                  </a:solidFill>
                  <a:latin typeface="Andale Mono"/>
                  <a:cs typeface="Andale Mono"/>
                </a:rPr>
                <a:t>1 </a:t>
              </a:r>
              <a:r>
                <a:rPr lang="en-US" sz="800" b="1" dirty="0">
                  <a:solidFill>
                    <a:srgbClr val="00FA00"/>
                  </a:solidFill>
                  <a:latin typeface="Andale Mono"/>
                  <a:cs typeface="Andale Mono"/>
                </a:rPr>
                <a:t>if</a:t>
              </a:r>
              <a:r>
                <a:rPr lang="en-US" sz="800" dirty="0">
                  <a:solidFill>
                    <a:srgbClr val="00FA00"/>
                  </a:solidFill>
                  <a:latin typeface="Andale Mono"/>
                  <a:cs typeface="Andale Mono"/>
                </a:rPr>
                <a:t> m </a:t>
              </a:r>
              <a:r>
                <a:rPr lang="en-US" sz="800" b="1" dirty="0">
                  <a:solidFill>
                    <a:srgbClr val="00FA00"/>
                  </a:solidFill>
                  <a:latin typeface="Andale Mono"/>
                  <a:cs typeface="Andale Mono"/>
                </a:rPr>
                <a:t>else </a:t>
              </a:r>
              <a:r>
                <a:rPr lang="en-US" sz="800" dirty="0">
                  <a:solidFill>
                    <a:srgbClr val="00FA00"/>
                  </a:solidFill>
                  <a:latin typeface="Andale Mono"/>
                  <a:cs typeface="Andale Mono"/>
                </a:rPr>
                <a:t>0</a:t>
              </a:r>
            </a:p>
          </p:txBody>
        </p:sp>
        <p:sp>
          <p:nvSpPr>
            <p:cNvPr id="138" name="TextBox 137"/>
            <p:cNvSpPr txBox="1"/>
            <p:nvPr/>
          </p:nvSpPr>
          <p:spPr>
            <a:xfrm>
              <a:off x="1589903" y="4468631"/>
              <a:ext cx="2258805" cy="651730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en-US" sz="800" b="1" dirty="0">
                  <a:solidFill>
                    <a:srgbClr val="00FA00"/>
                  </a:solidFill>
                  <a:latin typeface="Andale Mono"/>
                  <a:cs typeface="Andale Mono"/>
                </a:rPr>
                <a:t>def</a:t>
              </a:r>
              <a:r>
                <a:rPr lang="en-US" sz="800" dirty="0">
                  <a:solidFill>
                    <a:srgbClr val="00FA00"/>
                  </a:solidFill>
                  <a:latin typeface="Andale Mono"/>
                  <a:cs typeface="Andale Mono"/>
                </a:rPr>
                <a:t> </a:t>
              </a:r>
              <a:r>
                <a:rPr lang="en-US" sz="800" dirty="0" smtClean="0">
                  <a:solidFill>
                    <a:srgbClr val="00FA00"/>
                  </a:solidFill>
                  <a:latin typeface="Andale Mono"/>
                  <a:cs typeface="Andale Mono"/>
                </a:rPr>
                <a:t>lf3(x</a:t>
              </a:r>
              <a:r>
                <a:rPr lang="en-US" sz="800" dirty="0">
                  <a:solidFill>
                    <a:srgbClr val="00FA00"/>
                  </a:solidFill>
                  <a:latin typeface="Andale Mono"/>
                  <a:cs typeface="Andale Mono"/>
                </a:rPr>
                <a:t>):</a:t>
              </a:r>
            </a:p>
            <a:p>
              <a:r>
                <a:rPr lang="en-US" sz="800" dirty="0">
                  <a:solidFill>
                    <a:srgbClr val="00FA00"/>
                  </a:solidFill>
                  <a:latin typeface="Andale Mono"/>
                  <a:cs typeface="Andale Mono"/>
                </a:rPr>
                <a:t> </a:t>
              </a:r>
              <a:r>
                <a:rPr lang="en-US" sz="800" dirty="0" smtClean="0">
                  <a:solidFill>
                    <a:srgbClr val="00FA00"/>
                  </a:solidFill>
                  <a:latin typeface="Andale Mono"/>
                  <a:cs typeface="Andale Mono"/>
                </a:rPr>
                <a:t> m </a:t>
              </a:r>
              <a:r>
                <a:rPr lang="en-US" sz="800" dirty="0">
                  <a:solidFill>
                    <a:srgbClr val="00FA00"/>
                  </a:solidFill>
                  <a:latin typeface="Andale Mono"/>
                  <a:cs typeface="Andale Mono"/>
                </a:rPr>
                <a:t>= re.search(</a:t>
              </a:r>
              <a:r>
                <a:rPr lang="en-US" sz="800" b="1" dirty="0">
                  <a:solidFill>
                    <a:srgbClr val="00FA00"/>
                  </a:solidFill>
                  <a:latin typeface="Andale Mono"/>
                  <a:cs typeface="Andale Mono"/>
                </a:rPr>
                <a:t>r’.*not cause.*’</a:t>
              </a:r>
              <a:r>
                <a:rPr lang="en-US" sz="800" dirty="0">
                  <a:solidFill>
                    <a:srgbClr val="00FA00"/>
                  </a:solidFill>
                  <a:latin typeface="Andale Mono"/>
                  <a:cs typeface="Andale Mono"/>
                </a:rPr>
                <a:t>, x.between)</a:t>
              </a:r>
            </a:p>
            <a:p>
              <a:r>
                <a:rPr lang="en-US" sz="800" dirty="0">
                  <a:solidFill>
                    <a:srgbClr val="00FA00"/>
                  </a:solidFill>
                  <a:latin typeface="Andale Mono"/>
                  <a:cs typeface="Andale Mono"/>
                </a:rPr>
                <a:t> </a:t>
              </a:r>
              <a:r>
                <a:rPr lang="en-US" sz="800" dirty="0" smtClean="0">
                  <a:solidFill>
                    <a:srgbClr val="00FA00"/>
                  </a:solidFill>
                  <a:latin typeface="Andale Mono"/>
                  <a:cs typeface="Andale Mono"/>
                </a:rPr>
                <a:t> </a:t>
              </a:r>
              <a:r>
                <a:rPr lang="en-US" sz="800" b="1" dirty="0" smtClean="0">
                  <a:solidFill>
                    <a:srgbClr val="00FA00"/>
                  </a:solidFill>
                  <a:latin typeface="Andale Mono"/>
                  <a:cs typeface="Andale Mono"/>
                </a:rPr>
                <a:t>return </a:t>
              </a:r>
              <a:r>
                <a:rPr lang="en-US" sz="800" dirty="0">
                  <a:solidFill>
                    <a:srgbClr val="00FA00"/>
                  </a:solidFill>
                  <a:latin typeface="Andale Mono"/>
                  <a:cs typeface="Andale Mono"/>
                </a:rPr>
                <a:t>1 </a:t>
              </a:r>
              <a:r>
                <a:rPr lang="en-US" sz="800" b="1" dirty="0">
                  <a:solidFill>
                    <a:srgbClr val="00FA00"/>
                  </a:solidFill>
                  <a:latin typeface="Andale Mono"/>
                  <a:cs typeface="Andale Mono"/>
                </a:rPr>
                <a:t>if</a:t>
              </a:r>
              <a:r>
                <a:rPr lang="en-US" sz="800" dirty="0">
                  <a:solidFill>
                    <a:srgbClr val="00FA00"/>
                  </a:solidFill>
                  <a:latin typeface="Andale Mono"/>
                  <a:cs typeface="Andale Mono"/>
                </a:rPr>
                <a:t> m </a:t>
              </a:r>
              <a:r>
                <a:rPr lang="en-US" sz="800" b="1" dirty="0">
                  <a:solidFill>
                    <a:srgbClr val="00FA00"/>
                  </a:solidFill>
                  <a:latin typeface="Andale Mono"/>
                  <a:cs typeface="Andale Mono"/>
                </a:rPr>
                <a:t>else </a:t>
              </a:r>
              <a:r>
                <a:rPr lang="en-US" sz="800" dirty="0">
                  <a:solidFill>
                    <a:srgbClr val="00FA00"/>
                  </a:solidFill>
                  <a:latin typeface="Andale Mono"/>
                  <a:cs typeface="Andale Mono"/>
                </a:rPr>
                <a:t>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75737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33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</a:t>
              </a:r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2</a:t>
              </a:r>
            </a:p>
          </p:txBody>
        </p:sp>
      </p:grp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Basic generative labeling model</a:t>
            </a:r>
            <a:endParaRPr lang="en-US" dirty="0"/>
          </a:p>
        </p:txBody>
      </p:sp>
      <p:grpSp>
        <p:nvGrpSpPr>
          <p:cNvPr id="143" name="Group 142"/>
          <p:cNvGrpSpPr/>
          <p:nvPr/>
        </p:nvGrpSpPr>
        <p:grpSpPr>
          <a:xfrm>
            <a:off x="2341423" y="2792253"/>
            <a:ext cx="271991" cy="931839"/>
            <a:chOff x="2341423" y="2792253"/>
            <a:chExt cx="271991" cy="931839"/>
          </a:xfrm>
        </p:grpSpPr>
        <p:cxnSp>
          <p:nvCxnSpPr>
            <p:cNvPr id="144" name="Straight Connector 143"/>
            <p:cNvCxnSpPr/>
            <p:nvPr/>
          </p:nvCxnSpPr>
          <p:spPr>
            <a:xfrm flipV="1">
              <a:off x="2487489" y="3332795"/>
              <a:ext cx="1417" cy="391297"/>
            </a:xfrm>
            <a:prstGeom prst="line">
              <a:avLst/>
            </a:prstGeom>
            <a:ln w="12700"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/>
            <p:cNvCxnSpPr/>
            <p:nvPr/>
          </p:nvCxnSpPr>
          <p:spPr>
            <a:xfrm rot="16200000" flipV="1">
              <a:off x="2296567" y="2978731"/>
              <a:ext cx="372957" cy="1"/>
            </a:xfrm>
            <a:prstGeom prst="line">
              <a:avLst/>
            </a:prstGeom>
            <a:ln w="12700"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6" name="Rectangle 145"/>
            <p:cNvSpPr/>
            <p:nvPr/>
          </p:nvSpPr>
          <p:spPr>
            <a:xfrm rot="16200000" flipV="1">
              <a:off x="2341423" y="3096960"/>
              <a:ext cx="271991" cy="271991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1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grpSp>
        <p:nvGrpSpPr>
          <p:cNvPr id="147" name="Group 146"/>
          <p:cNvGrpSpPr/>
          <p:nvPr/>
        </p:nvGrpSpPr>
        <p:grpSpPr>
          <a:xfrm>
            <a:off x="1303831" y="2348284"/>
            <a:ext cx="724057" cy="3159846"/>
            <a:chOff x="1303831" y="2348284"/>
            <a:chExt cx="724057" cy="3159846"/>
          </a:xfrm>
        </p:grpSpPr>
        <p:sp>
          <p:nvSpPr>
            <p:cNvPr id="148" name="Rectangle 147"/>
            <p:cNvSpPr/>
            <p:nvPr/>
          </p:nvSpPr>
          <p:spPr>
            <a:xfrm>
              <a:off x="1303833" y="2348284"/>
              <a:ext cx="334839" cy="33484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cxnSp>
          <p:nvCxnSpPr>
            <p:cNvPr id="149" name="Straight Connector 148"/>
            <p:cNvCxnSpPr>
              <a:endCxn id="159" idx="2"/>
            </p:cNvCxnSpPr>
            <p:nvPr/>
          </p:nvCxnSpPr>
          <p:spPr>
            <a:xfrm flipV="1">
              <a:off x="1638672" y="2511230"/>
              <a:ext cx="389216" cy="4475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0" name="Rectangle 149"/>
            <p:cNvSpPr/>
            <p:nvPr/>
          </p:nvSpPr>
          <p:spPr>
            <a:xfrm>
              <a:off x="1303832" y="3783360"/>
              <a:ext cx="334839" cy="33484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cxnSp>
          <p:nvCxnSpPr>
            <p:cNvPr id="151" name="Straight Connector 150"/>
            <p:cNvCxnSpPr/>
            <p:nvPr/>
          </p:nvCxnSpPr>
          <p:spPr>
            <a:xfrm flipV="1">
              <a:off x="1638671" y="3946305"/>
              <a:ext cx="389216" cy="4475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2" name="Rectangle 151"/>
            <p:cNvSpPr/>
            <p:nvPr/>
          </p:nvSpPr>
          <p:spPr>
            <a:xfrm>
              <a:off x="1303831" y="5173290"/>
              <a:ext cx="334839" cy="33484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cxnSp>
          <p:nvCxnSpPr>
            <p:cNvPr id="153" name="Straight Connector 152"/>
            <p:cNvCxnSpPr/>
            <p:nvPr/>
          </p:nvCxnSpPr>
          <p:spPr>
            <a:xfrm flipV="1">
              <a:off x="1638670" y="5336235"/>
              <a:ext cx="389216" cy="4475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4" name="Group 153"/>
          <p:cNvGrpSpPr/>
          <p:nvPr/>
        </p:nvGrpSpPr>
        <p:grpSpPr>
          <a:xfrm>
            <a:off x="2650697" y="2928687"/>
            <a:ext cx="1374948" cy="1915650"/>
            <a:chOff x="2650697" y="2928687"/>
            <a:chExt cx="1374948" cy="1915650"/>
          </a:xfrm>
        </p:grpSpPr>
        <p:sp>
          <p:nvSpPr>
            <p:cNvPr id="155" name="Rectangle 154"/>
            <p:cNvSpPr/>
            <p:nvPr/>
          </p:nvSpPr>
          <p:spPr>
            <a:xfrm rot="2386027">
              <a:off x="3170751" y="3034692"/>
              <a:ext cx="334839" cy="334840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cxnSp>
          <p:nvCxnSpPr>
            <p:cNvPr id="156" name="Straight Connector 155"/>
            <p:cNvCxnSpPr/>
            <p:nvPr/>
          </p:nvCxnSpPr>
          <p:spPr>
            <a:xfrm rot="2386027">
              <a:off x="2749587" y="2928687"/>
              <a:ext cx="520054" cy="2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/>
            <p:cNvCxnSpPr/>
            <p:nvPr/>
          </p:nvCxnSpPr>
          <p:spPr>
            <a:xfrm rot="2386027">
              <a:off x="3406701" y="3475535"/>
              <a:ext cx="520054" cy="2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8" name="Group 157"/>
            <p:cNvGrpSpPr/>
            <p:nvPr/>
          </p:nvGrpSpPr>
          <p:grpSpPr>
            <a:xfrm rot="19213973" flipV="1">
              <a:off x="2650697" y="4509497"/>
              <a:ext cx="1374948" cy="334840"/>
              <a:chOff x="7594270" y="4689207"/>
              <a:chExt cx="726661" cy="176963"/>
            </a:xfrm>
          </p:grpSpPr>
          <p:sp>
            <p:nvSpPr>
              <p:cNvPr id="163" name="Rectangle 162"/>
              <p:cNvSpPr/>
              <p:nvPr/>
            </p:nvSpPr>
            <p:spPr>
              <a:xfrm>
                <a:off x="7869119" y="4689207"/>
                <a:ext cx="176963" cy="176963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/>
              </a:p>
            </p:txBody>
          </p:sp>
          <p:cxnSp>
            <p:nvCxnSpPr>
              <p:cNvPr id="164" name="Straight Connector 163"/>
              <p:cNvCxnSpPr/>
              <p:nvPr/>
            </p:nvCxnSpPr>
            <p:spPr>
              <a:xfrm>
                <a:off x="7594270" y="4777688"/>
                <a:ext cx="274849" cy="1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Straight Connector 164"/>
              <p:cNvCxnSpPr/>
              <p:nvPr/>
            </p:nvCxnSpPr>
            <p:spPr>
              <a:xfrm>
                <a:off x="8046082" y="4777688"/>
                <a:ext cx="274849" cy="1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9" name="Group 158"/>
            <p:cNvGrpSpPr/>
            <p:nvPr/>
          </p:nvGrpSpPr>
          <p:grpSpPr>
            <a:xfrm rot="10800000" flipV="1">
              <a:off x="2650697" y="3778886"/>
              <a:ext cx="1374948" cy="334840"/>
              <a:chOff x="7594270" y="4689207"/>
              <a:chExt cx="726661" cy="176963"/>
            </a:xfrm>
          </p:grpSpPr>
          <p:sp>
            <p:nvSpPr>
              <p:cNvPr id="160" name="Rectangle 159"/>
              <p:cNvSpPr/>
              <p:nvPr/>
            </p:nvSpPr>
            <p:spPr>
              <a:xfrm>
                <a:off x="7869119" y="4689207"/>
                <a:ext cx="176963" cy="176963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/>
              </a:p>
            </p:txBody>
          </p:sp>
          <p:cxnSp>
            <p:nvCxnSpPr>
              <p:cNvPr id="161" name="Straight Connector 160"/>
              <p:cNvCxnSpPr/>
              <p:nvPr/>
            </p:nvCxnSpPr>
            <p:spPr>
              <a:xfrm>
                <a:off x="7594270" y="4777688"/>
                <a:ext cx="274849" cy="1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/>
              <p:cNvCxnSpPr/>
              <p:nvPr/>
            </p:nvCxnSpPr>
            <p:spPr>
              <a:xfrm>
                <a:off x="8046082" y="4777688"/>
                <a:ext cx="274849" cy="1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66" name="Oval 165"/>
          <p:cNvSpPr/>
          <p:nvPr/>
        </p:nvSpPr>
        <p:spPr>
          <a:xfrm>
            <a:off x="2027888" y="4926601"/>
            <a:ext cx="900980" cy="900981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67" name="Oval 166"/>
          <p:cNvSpPr/>
          <p:nvPr/>
        </p:nvSpPr>
        <p:spPr>
          <a:xfrm>
            <a:off x="2027888" y="3488031"/>
            <a:ext cx="900980" cy="900981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grpSp>
        <p:nvGrpSpPr>
          <p:cNvPr id="168" name="Group 167"/>
          <p:cNvGrpSpPr/>
          <p:nvPr/>
        </p:nvGrpSpPr>
        <p:grpSpPr>
          <a:xfrm>
            <a:off x="2027888" y="2060737"/>
            <a:ext cx="900980" cy="3549335"/>
            <a:chOff x="5506720" y="4245991"/>
            <a:chExt cx="839595" cy="3307512"/>
          </a:xfrm>
          <a:solidFill>
            <a:schemeClr val="bg1"/>
          </a:solidFill>
        </p:grpSpPr>
        <p:sp>
          <p:nvSpPr>
            <p:cNvPr id="169" name="Oval 168"/>
            <p:cNvSpPr/>
            <p:nvPr/>
          </p:nvSpPr>
          <p:spPr>
            <a:xfrm>
              <a:off x="5506720" y="4245991"/>
              <a:ext cx="839595" cy="839595"/>
            </a:xfrm>
            <a:prstGeom prst="ellipse">
              <a:avLst/>
            </a:prstGeom>
            <a:grp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0" name="TextBox 169"/>
                <p:cNvSpPr txBox="1"/>
                <p:nvPr/>
              </p:nvSpPr>
              <p:spPr>
                <a:xfrm>
                  <a:off x="5670972" y="4444634"/>
                  <a:ext cx="589150" cy="41915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sz="28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Λ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  <m:r>
                              <a:rPr lang="en-US" sz="28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,1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4" name="TextBox 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70972" y="4444634"/>
                  <a:ext cx="589150" cy="419157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1" name="TextBox 170"/>
                <p:cNvSpPr txBox="1"/>
                <p:nvPr/>
              </p:nvSpPr>
              <p:spPr>
                <a:xfrm>
                  <a:off x="5670972" y="5806228"/>
                  <a:ext cx="589150" cy="41915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sz="28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Λ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  <m:r>
                              <a:rPr lang="en-US" sz="28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,2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6" name="Text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70972" y="5806228"/>
                  <a:ext cx="586467" cy="417043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13333" r="-2222" b="-1562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2" name="TextBox 171"/>
                <p:cNvSpPr txBox="1"/>
                <p:nvPr/>
              </p:nvSpPr>
              <p:spPr>
                <a:xfrm>
                  <a:off x="5670972" y="7134346"/>
                  <a:ext cx="589150" cy="41915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sz="28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Λ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  <m:r>
                              <a:rPr lang="en-US" sz="28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,3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7" name="TextBox 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70972" y="7134346"/>
                  <a:ext cx="586467" cy="417043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13333" r="-4444" b="-1562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73" name="Group 172"/>
          <p:cNvGrpSpPr/>
          <p:nvPr/>
        </p:nvGrpSpPr>
        <p:grpSpPr>
          <a:xfrm>
            <a:off x="3750535" y="3490574"/>
            <a:ext cx="900980" cy="900981"/>
            <a:chOff x="9660291" y="2168485"/>
            <a:chExt cx="476169" cy="476169"/>
          </a:xfrm>
        </p:grpSpPr>
        <p:sp>
          <p:nvSpPr>
            <p:cNvPr id="174" name="Oval 173"/>
            <p:cNvSpPr/>
            <p:nvPr/>
          </p:nvSpPr>
          <p:spPr>
            <a:xfrm>
              <a:off x="9660291" y="2168485"/>
              <a:ext cx="476169" cy="476169"/>
            </a:xfrm>
            <a:prstGeom prst="ellipse">
              <a:avLst/>
            </a:prstGeom>
            <a:solidFill>
              <a:schemeClr val="bg2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5" name="TextBox 174"/>
                <p:cNvSpPr txBox="1"/>
                <p:nvPr/>
              </p:nvSpPr>
              <p:spPr>
                <a:xfrm>
                  <a:off x="9813668" y="2280771"/>
                  <a:ext cx="187296" cy="22772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3" name="TextBox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13668" y="2280771"/>
                  <a:ext cx="188008" cy="226458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24000" r="-8000" b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76" name="Group 175"/>
          <p:cNvGrpSpPr/>
          <p:nvPr/>
        </p:nvGrpSpPr>
        <p:grpSpPr>
          <a:xfrm>
            <a:off x="5113832" y="2018342"/>
            <a:ext cx="3141121" cy="860748"/>
            <a:chOff x="5113832" y="2018342"/>
            <a:chExt cx="3141121" cy="860748"/>
          </a:xfrm>
        </p:grpSpPr>
        <p:sp>
          <p:nvSpPr>
            <p:cNvPr id="177" name="Rectangle 176"/>
            <p:cNvSpPr/>
            <p:nvPr/>
          </p:nvSpPr>
          <p:spPr>
            <a:xfrm>
              <a:off x="5113832" y="2059102"/>
              <a:ext cx="334839" cy="33484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8" name="TextBox 177"/>
                <p:cNvSpPr txBox="1"/>
                <p:nvPr/>
              </p:nvSpPr>
              <p:spPr>
                <a:xfrm>
                  <a:off x="5542479" y="2018342"/>
                  <a:ext cx="2712474" cy="86074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dirty="0" smtClean="0"/>
                    <a:t>Labeling propensity: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𝜃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Λ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sz="2400" b="0" i="1" smtClean="0"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sz="2400" b="0" i="1" smtClean="0">
                                <a:latin typeface="Cambria Math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≠∅)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7" name="TextBox 3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42479" y="2018342"/>
                  <a:ext cx="2712474" cy="860748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l="-3371" t="-5674" r="-2247" b="-63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79" name="Rectangle 178"/>
              <p:cNvSpPr/>
              <p:nvPr/>
            </p:nvSpPr>
            <p:spPr>
              <a:xfrm>
                <a:off x="8287289" y="2418690"/>
                <a:ext cx="2941574" cy="42287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𝑗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𝑙𝑎𝑏</m:t>
                          </m:r>
                        </m:sup>
                      </m:sSubSup>
                      <m:d>
                        <m:dPr>
                          <m:ctrlP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Λ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sSubSup>
                        <m:sSubSupPr>
                          <m:ctrlP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SupPr>
                        <m:e>
                          <m:sSubSup>
                            <m:sSubSupPr>
                              <m:ctrlPr>
                                <a:rPr lang="en-US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exp</m:t>
                              </m:r>
                              <m:r>
                                <a:rPr lang="en-US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⁡(</m:t>
                              </m:r>
                              <m:r>
                                <a:rPr lang="en-US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𝑙𝑎𝑏</m:t>
                              </m:r>
                            </m:sup>
                          </m:sSubSup>
                          <m:r>
                            <m:rPr>
                              <m:sty m:val="p"/>
                            </m:rPr>
                            <a:rPr lang="el-GR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Λ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𝑗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p>
                      </m:sSubSup>
                      <m:r>
                        <a:rPr lang="en-US" i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ea typeface="Cambria Math" charset="0"/>
                  <a:cs typeface="Cambria Math" charset="0"/>
                </a:endParaRPr>
              </a:p>
            </p:txBody>
          </p:sp>
        </mc:Choice>
        <mc:Fallback>
          <p:sp>
            <p:nvSpPr>
              <p:cNvPr id="179" name="Rectangle 17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87289" y="2418690"/>
                <a:ext cx="2941574" cy="422873"/>
              </a:xfrm>
              <a:prstGeom prst="rect">
                <a:avLst/>
              </a:prstGeom>
              <a:blipFill rotWithShape="0">
                <a:blip r:embed="rId8"/>
                <a:stretch>
                  <a:fillRect t="-79710" b="-10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0" name="Rectangle 179"/>
              <p:cNvSpPr/>
              <p:nvPr/>
            </p:nvSpPr>
            <p:spPr>
              <a:xfrm>
                <a:off x="8287289" y="4583185"/>
                <a:ext cx="3138680" cy="4016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𝑗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𝑎𝑐𝑐</m:t>
                          </m:r>
                        </m:sup>
                      </m:sSubSup>
                      <m:d>
                        <m:dPr>
                          <m:ctrlP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Λ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exp</m:t>
                      </m:r>
                      <m:r>
                        <a:rPr lang="en-US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⁡(</m:t>
                      </m:r>
                      <m:sSubSup>
                        <m:sSubSupPr>
                          <m:ctrlP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𝑗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𝑎𝑐𝑐</m:t>
                          </m:r>
                        </m:sup>
                      </m:sSubSup>
                      <m:sSub>
                        <m:sSubPr>
                          <m:ctrlP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Λ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𝑗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ea typeface="Cambria Math" charset="0"/>
                  <a:cs typeface="Cambria Math" charset="0"/>
                </a:endParaRPr>
              </a:p>
            </p:txBody>
          </p:sp>
        </mc:Choice>
        <mc:Fallback>
          <p:sp>
            <p:nvSpPr>
              <p:cNvPr id="180" name="Rectangle 17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87289" y="4583185"/>
                <a:ext cx="3138680" cy="401648"/>
              </a:xfrm>
              <a:prstGeom prst="rect">
                <a:avLst/>
              </a:prstGeom>
              <a:blipFill rotWithShape="0">
                <a:blip r:embed="rId9"/>
                <a:stretch>
                  <a:fillRect t="-87879" b="-10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1" name="Group 180"/>
          <p:cNvGrpSpPr/>
          <p:nvPr/>
        </p:nvGrpSpPr>
        <p:grpSpPr>
          <a:xfrm>
            <a:off x="5113831" y="3475536"/>
            <a:ext cx="4680520" cy="887166"/>
            <a:chOff x="5113831" y="3475536"/>
            <a:chExt cx="4680520" cy="88716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2" name="TextBox 181"/>
                <p:cNvSpPr txBox="1"/>
                <p:nvPr/>
              </p:nvSpPr>
              <p:spPr>
                <a:xfrm>
                  <a:off x="5549984" y="3475536"/>
                  <a:ext cx="4244367" cy="88716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dirty="0" smtClean="0"/>
                    <a:t>Accuracy: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endChr m:val="|"/>
                            <m:ctrlPr>
                              <a:rPr lang="en-US" sz="2400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l-GR" sz="24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Λ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𝑖</m:t>
                                </m:r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,</m:t>
                                </m:r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charset="0"/>
                              </a:rPr>
                              <m:t> </m:t>
                            </m:r>
                          </m:e>
                        </m:d>
                        <m:r>
                          <a:rPr lang="en-US" sz="2400" b="0" i="1" smtClean="0">
                            <a:latin typeface="Cambria Math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Λ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sz="2400" b="0" i="1" smtClean="0"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sz="2400" b="0" i="1" smtClean="0">
                                <a:latin typeface="Cambria Math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≠∅)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40" name="TextBox 3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49984" y="3475536"/>
                  <a:ext cx="4244367" cy="887166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l="-2152" t="-54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3" name="Rectangle 182"/>
            <p:cNvSpPr/>
            <p:nvPr/>
          </p:nvSpPr>
          <p:spPr>
            <a:xfrm rot="10800000" flipV="1">
              <a:off x="5113831" y="3475536"/>
              <a:ext cx="334840" cy="334840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</p:grpSp>
      <p:grpSp>
        <p:nvGrpSpPr>
          <p:cNvPr id="184" name="Group 183"/>
          <p:cNvGrpSpPr/>
          <p:nvPr/>
        </p:nvGrpSpPr>
        <p:grpSpPr>
          <a:xfrm>
            <a:off x="5113832" y="5230526"/>
            <a:ext cx="2138862" cy="461665"/>
            <a:chOff x="5113832" y="5230526"/>
            <a:chExt cx="2138862" cy="461665"/>
          </a:xfrm>
        </p:grpSpPr>
        <p:sp>
          <p:nvSpPr>
            <p:cNvPr id="185" name="TextBox 184"/>
            <p:cNvSpPr txBox="1"/>
            <p:nvPr/>
          </p:nvSpPr>
          <p:spPr>
            <a:xfrm>
              <a:off x="5549984" y="5230526"/>
              <a:ext cx="170271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dirty="0" smtClean="0"/>
                <a:t>Correlations</a:t>
              </a:r>
            </a:p>
          </p:txBody>
        </p:sp>
        <p:sp>
          <p:nvSpPr>
            <p:cNvPr id="186" name="Rectangle 185"/>
            <p:cNvSpPr/>
            <p:nvPr/>
          </p:nvSpPr>
          <p:spPr>
            <a:xfrm rot="16200000" flipV="1">
              <a:off x="5113832" y="5293940"/>
              <a:ext cx="334839" cy="334839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1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544735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34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</a:t>
              </a:r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2</a:t>
              </a:r>
            </a:p>
          </p:txBody>
        </p:sp>
      </p:grp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Data integration: Combining multiple data sources</a:t>
            </a:r>
            <a:endParaRPr lang="en-US" dirty="0"/>
          </a:p>
        </p:txBody>
      </p:sp>
      <p:pic>
        <p:nvPicPr>
          <p:cNvPr id="51" name="Picture 5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22412"/>
            <a:ext cx="12192000" cy="4202213"/>
          </a:xfrm>
          <a:prstGeom prst="rect">
            <a:avLst/>
          </a:prstGeom>
        </p:spPr>
      </p:pic>
      <p:sp>
        <p:nvSpPr>
          <p:cNvPr id="52" name="TextBox 51"/>
          <p:cNvSpPr txBox="1"/>
          <p:nvPr/>
        </p:nvSpPr>
        <p:spPr>
          <a:xfrm>
            <a:off x="7533636" y="1823696"/>
            <a:ext cx="3820164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Step 1: Schema Alignment</a:t>
            </a:r>
            <a:endParaRPr lang="en-US" sz="2400" dirty="0"/>
          </a:p>
        </p:txBody>
      </p:sp>
      <p:sp>
        <p:nvSpPr>
          <p:cNvPr id="53" name="TextBox 52"/>
          <p:cNvSpPr txBox="1"/>
          <p:nvPr/>
        </p:nvSpPr>
        <p:spPr>
          <a:xfrm>
            <a:off x="7533636" y="2344932"/>
            <a:ext cx="3820164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Step 2: Entity Resolution</a:t>
            </a:r>
            <a:endParaRPr lang="en-US" sz="2400" dirty="0"/>
          </a:p>
        </p:txBody>
      </p:sp>
      <p:sp>
        <p:nvSpPr>
          <p:cNvPr id="54" name="TextBox 53"/>
          <p:cNvSpPr txBox="1"/>
          <p:nvPr/>
        </p:nvSpPr>
        <p:spPr>
          <a:xfrm>
            <a:off x="7533636" y="2866168"/>
            <a:ext cx="3820164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smtClean="0"/>
              <a:t>Step 3: Data Fusion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667353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35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</a:t>
              </a:r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2</a:t>
              </a:r>
            </a:p>
          </p:txBody>
        </p:sp>
      </p:grp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err="1" smtClean="0"/>
              <a:t>Fellegi</a:t>
            </a:r>
            <a:r>
              <a:rPr lang="en-US" dirty="0" smtClean="0"/>
              <a:t> &amp; </a:t>
            </a:r>
            <a:r>
              <a:rPr lang="en-US" dirty="0" err="1" smtClean="0"/>
              <a:t>Sunter</a:t>
            </a:r>
            <a:r>
              <a:rPr lang="en-US" dirty="0" smtClean="0"/>
              <a:t> Model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6532" y="1290981"/>
            <a:ext cx="9198935" cy="516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663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36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</a:t>
              </a:r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2</a:t>
              </a:r>
            </a:p>
          </p:txBody>
        </p:sp>
      </p:grp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ML Pairwise Approaches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838200" y="1456771"/>
            <a:ext cx="10515600" cy="2806442"/>
          </a:xfrm>
        </p:spPr>
        <p:txBody>
          <a:bodyPr>
            <a:noAutofit/>
          </a:bodyPr>
          <a:lstStyle/>
          <a:p>
            <a:pPr>
              <a:lnSpc>
                <a:spcPct val="140000"/>
              </a:lnSpc>
            </a:pPr>
            <a:r>
              <a:rPr lang="en-US" altLang="x-none" sz="2400" dirty="0" smtClean="0"/>
              <a:t>Supervised ML algorithms:</a:t>
            </a:r>
          </a:p>
          <a:p>
            <a:pPr lvl="1">
              <a:lnSpc>
                <a:spcPct val="140000"/>
              </a:lnSpc>
            </a:pPr>
            <a:r>
              <a:rPr lang="en-US" altLang="x-none" dirty="0" smtClean="0"/>
              <a:t>Decision trees</a:t>
            </a:r>
          </a:p>
          <a:p>
            <a:pPr lvl="1">
              <a:lnSpc>
                <a:spcPct val="140000"/>
              </a:lnSpc>
            </a:pPr>
            <a:r>
              <a:rPr lang="en-US" altLang="x-none" dirty="0" smtClean="0"/>
              <a:t>Support vector machines</a:t>
            </a:r>
          </a:p>
          <a:p>
            <a:pPr lvl="1">
              <a:lnSpc>
                <a:spcPct val="140000"/>
              </a:lnSpc>
            </a:pPr>
            <a:r>
              <a:rPr lang="en-US" altLang="x-none" dirty="0" smtClean="0"/>
              <a:t>Ensembles of classifiers</a:t>
            </a:r>
          </a:p>
          <a:p>
            <a:pPr lvl="1">
              <a:lnSpc>
                <a:spcPct val="140000"/>
              </a:lnSpc>
            </a:pPr>
            <a:r>
              <a:rPr lang="en-US" altLang="x-none" dirty="0" smtClean="0"/>
              <a:t>Conditional random fields</a:t>
            </a:r>
          </a:p>
          <a:p>
            <a:pPr>
              <a:lnSpc>
                <a:spcPct val="140000"/>
              </a:lnSpc>
            </a:pPr>
            <a:r>
              <a:rPr lang="en-US" altLang="x-none" dirty="0" smtClean="0"/>
              <a:t>Issues:</a:t>
            </a:r>
          </a:p>
          <a:p>
            <a:pPr lvl="1">
              <a:lnSpc>
                <a:spcPct val="140000"/>
              </a:lnSpc>
            </a:pPr>
            <a:r>
              <a:rPr lang="en-US" altLang="x-none" dirty="0" smtClean="0"/>
              <a:t>Training set generation</a:t>
            </a:r>
          </a:p>
          <a:p>
            <a:pPr lvl="1">
              <a:lnSpc>
                <a:spcPct val="140000"/>
              </a:lnSpc>
            </a:pPr>
            <a:r>
              <a:rPr lang="en-US" altLang="x-none" dirty="0" smtClean="0"/>
              <a:t>Imbalanced classes </a:t>
            </a:r>
            <a:r>
              <a:rPr lang="mr-IN" altLang="x-none" dirty="0" smtClean="0"/>
              <a:t>–</a:t>
            </a:r>
            <a:r>
              <a:rPr lang="en-US" altLang="x-none" dirty="0" smtClean="0"/>
              <a:t> many more negatives than positives (even after eliminating obvious non-matches with </a:t>
            </a:r>
            <a:r>
              <a:rPr lang="en-US" altLang="x-none" b="1" i="1" dirty="0" smtClean="0"/>
              <a:t>Blocking</a:t>
            </a:r>
            <a:r>
              <a:rPr lang="en-US" altLang="x-none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70161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37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</a:t>
              </a:r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2</a:t>
              </a:r>
            </a:p>
          </p:txBody>
        </p:sp>
      </p:grp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Entity Matching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7471" y="1421850"/>
            <a:ext cx="9729788" cy="5436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552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38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</a:t>
              </a:r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2</a:t>
              </a:r>
            </a:p>
          </p:txBody>
        </p:sp>
      </p:grp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EM systems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7471" y="1400117"/>
            <a:ext cx="9829800" cy="5246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793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39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</a:t>
              </a:r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2</a:t>
              </a:r>
            </a:p>
          </p:txBody>
        </p:sp>
      </p:grp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Magellan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7472" y="1319896"/>
            <a:ext cx="8917056" cy="5407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30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Today’s </a:t>
            </a:r>
            <a:r>
              <a:rPr lang="en-US" dirty="0" smtClean="0"/>
              <a:t>Recap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endParaRPr lang="en-US" dirty="0" smtClean="0">
              <a:latin typeface="+mj-lt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+mj-lt"/>
              </a:rPr>
              <a:t>Data exploration</a:t>
            </a:r>
            <a:endParaRPr lang="en-US" dirty="0">
              <a:latin typeface="+mj-lt"/>
            </a:endParaRPr>
          </a:p>
          <a:p>
            <a:pPr lvl="1"/>
            <a:endParaRPr lang="en-US" dirty="0">
              <a:latin typeface="+mj-lt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+mj-lt"/>
              </a:rPr>
              <a:t>Data extraction and integration</a:t>
            </a:r>
            <a:endParaRPr lang="en-US" dirty="0" smtClean="0">
              <a:latin typeface="+mj-lt"/>
            </a:endParaRPr>
          </a:p>
          <a:p>
            <a:pPr marL="514350" indent="-514350">
              <a:buFont typeface="+mj-lt"/>
              <a:buAutoNum type="arabicPeriod"/>
            </a:pPr>
            <a:endParaRPr lang="en-US" dirty="0">
              <a:latin typeface="+mj-lt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+mj-lt"/>
              </a:rPr>
              <a:t>Dealing with noisy data</a:t>
            </a:r>
            <a:endParaRPr lang="en-US" dirty="0" smtClean="0">
              <a:latin typeface="+mj-lt"/>
            </a:endParaRPr>
          </a:p>
          <a:p>
            <a:pPr marL="514350" indent="-514350">
              <a:buFont typeface="+mj-lt"/>
              <a:buAutoNum type="arabicPeriod"/>
            </a:pPr>
            <a:endParaRPr lang="en-US" dirty="0" smtClean="0">
              <a:latin typeface="+mj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78379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40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</a:t>
              </a:r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2</a:t>
              </a:r>
            </a:p>
          </p:txBody>
        </p:sp>
      </p:grp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The Magellan Architecture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3678" y="1584956"/>
            <a:ext cx="8184644" cy="5273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57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41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</a:t>
              </a:r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2</a:t>
              </a:r>
            </a:p>
          </p:txBody>
        </p:sp>
      </p:grp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Data fusion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243" y="1387058"/>
            <a:ext cx="9815513" cy="5470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016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42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</a:t>
              </a:r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2</a:t>
              </a:r>
            </a:p>
          </p:txBody>
        </p:sp>
      </p:grp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Probabilistic Models for Data Fusion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6075" y="1590455"/>
            <a:ext cx="8959850" cy="5131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230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</a:t>
            </a:r>
            <a:r>
              <a:rPr lang="en-US" dirty="0" smtClean="0"/>
              <a:t>. </a:t>
            </a:r>
            <a:r>
              <a:rPr lang="en-US" dirty="0" smtClean="0"/>
              <a:t>Dealing with noisy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43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3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41799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wrangling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44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</a:t>
              </a:r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3</a:t>
              </a:r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373" y="2364581"/>
            <a:ext cx="4120230" cy="264159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1963" y="2257425"/>
            <a:ext cx="4964115" cy="2855912"/>
          </a:xfrm>
          <a:prstGeom prst="rect">
            <a:avLst/>
          </a:prstGeom>
        </p:spPr>
      </p:pic>
      <p:sp>
        <p:nvSpPr>
          <p:cNvPr id="3" name="Right Arrow 2"/>
          <p:cNvSpPr/>
          <p:nvPr/>
        </p:nvSpPr>
        <p:spPr>
          <a:xfrm>
            <a:off x="5029200" y="3328988"/>
            <a:ext cx="1328738" cy="7858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054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45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</a:t>
              </a:r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3</a:t>
              </a:r>
            </a:p>
          </p:txBody>
        </p:sp>
      </p:grp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1027471" y="1528792"/>
            <a:ext cx="9230954" cy="2806442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buSzPct val="68000"/>
            </a:pPr>
            <a:r>
              <a:rPr lang="en-US" sz="3600" dirty="0">
                <a:solidFill>
                  <a:srgbClr val="000000"/>
                </a:solidFill>
                <a:latin typeface="+mj-lt"/>
              </a:rPr>
              <a:t>Transforms for restructuring/validating data can be complicated to specify in </a:t>
            </a:r>
            <a:r>
              <a:rPr lang="en-US" sz="3600" dirty="0" smtClean="0">
                <a:solidFill>
                  <a:srgbClr val="000000"/>
                </a:solidFill>
                <a:latin typeface="+mj-lt"/>
              </a:rPr>
              <a:t>scripts.</a:t>
            </a:r>
            <a:endParaRPr lang="en-US" sz="3600" dirty="0" smtClean="0">
              <a:latin typeface="+mj-lt"/>
            </a:endParaRPr>
          </a:p>
          <a:p>
            <a:pPr lvl="1">
              <a:lnSpc>
                <a:spcPct val="100000"/>
              </a:lnSpc>
              <a:buSzPct val="68000"/>
            </a:pPr>
            <a:r>
              <a:rPr lang="en-US" sz="2800" dirty="0" smtClean="0">
                <a:solidFill>
                  <a:srgbClr val="000000"/>
                </a:solidFill>
                <a:latin typeface="+mj-lt"/>
              </a:rPr>
              <a:t>e.g</a:t>
            </a:r>
            <a:r>
              <a:rPr lang="en-US" sz="2800" dirty="0">
                <a:solidFill>
                  <a:srgbClr val="000000"/>
                </a:solidFill>
                <a:latin typeface="+mj-lt"/>
              </a:rPr>
              <a:t>. Regular expressions to split strings, validate data format.</a:t>
            </a:r>
            <a:endParaRPr lang="en-US" sz="2800" dirty="0">
              <a:latin typeface="+mj-lt"/>
            </a:endParaRPr>
          </a:p>
          <a:p>
            <a:pPr>
              <a:lnSpc>
                <a:spcPct val="100000"/>
              </a:lnSpc>
              <a:buSzPct val="68000"/>
            </a:pPr>
            <a:r>
              <a:rPr lang="en-US" sz="3600" dirty="0">
                <a:solidFill>
                  <a:srgbClr val="000000"/>
                </a:solidFill>
                <a:latin typeface="+mj-lt"/>
              </a:rPr>
              <a:t>Reuse and revision of transforms for data updates and changing schemas not possible with scripts or manual editing.</a:t>
            </a:r>
            <a:endParaRPr lang="en-US" sz="3600" dirty="0">
              <a:latin typeface="+mj-lt"/>
            </a:endParaRPr>
          </a:p>
          <a:p>
            <a:pPr>
              <a:lnSpc>
                <a:spcPct val="100000"/>
              </a:lnSpc>
              <a:buSzPct val="68000"/>
            </a:pPr>
            <a:r>
              <a:rPr lang="en-US" sz="3600" dirty="0">
                <a:solidFill>
                  <a:srgbClr val="000000"/>
                </a:solidFill>
                <a:latin typeface="+mj-lt"/>
              </a:rPr>
              <a:t>Data wrangling should also output a record of transforms used.</a:t>
            </a:r>
            <a:endParaRPr lang="en-US" altLang="x-none" sz="3600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41240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Wrangler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46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</a:t>
              </a:r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3</a:t>
              </a:r>
            </a:p>
          </p:txBody>
        </p:sp>
      </p:grp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1027471" y="1528792"/>
            <a:ext cx="9230954" cy="2806442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buSzPct val="68000"/>
            </a:pPr>
            <a:r>
              <a:rPr lang="en-US" sz="3600" dirty="0">
                <a:solidFill>
                  <a:srgbClr val="000000"/>
                </a:solidFill>
                <a:latin typeface="+mj-lt"/>
              </a:rPr>
              <a:t>Transforms for restructuring/validating data can be complicated to specify in </a:t>
            </a:r>
            <a:r>
              <a:rPr lang="en-US" sz="3600" dirty="0" smtClean="0">
                <a:solidFill>
                  <a:srgbClr val="000000"/>
                </a:solidFill>
                <a:latin typeface="+mj-lt"/>
              </a:rPr>
              <a:t>scripts.</a:t>
            </a:r>
            <a:endParaRPr lang="en-US" sz="3600" dirty="0" smtClean="0">
              <a:latin typeface="+mj-lt"/>
            </a:endParaRPr>
          </a:p>
          <a:p>
            <a:pPr lvl="1">
              <a:lnSpc>
                <a:spcPct val="100000"/>
              </a:lnSpc>
              <a:buSzPct val="68000"/>
            </a:pPr>
            <a:r>
              <a:rPr lang="en-US" sz="2800" dirty="0" smtClean="0">
                <a:solidFill>
                  <a:srgbClr val="000000"/>
                </a:solidFill>
                <a:latin typeface="+mj-lt"/>
              </a:rPr>
              <a:t>e.g</a:t>
            </a:r>
            <a:r>
              <a:rPr lang="en-US" sz="2800" dirty="0">
                <a:solidFill>
                  <a:srgbClr val="000000"/>
                </a:solidFill>
                <a:latin typeface="+mj-lt"/>
              </a:rPr>
              <a:t>. Regular expressions to split strings, validate data format.</a:t>
            </a:r>
            <a:endParaRPr lang="en-US" sz="2800" dirty="0">
              <a:latin typeface="+mj-lt"/>
            </a:endParaRPr>
          </a:p>
          <a:p>
            <a:pPr>
              <a:lnSpc>
                <a:spcPct val="100000"/>
              </a:lnSpc>
              <a:buSzPct val="68000"/>
            </a:pPr>
            <a:r>
              <a:rPr lang="en-US" sz="3600" dirty="0">
                <a:solidFill>
                  <a:srgbClr val="000000"/>
                </a:solidFill>
                <a:latin typeface="+mj-lt"/>
              </a:rPr>
              <a:t>Reuse and revision of transforms for data updates and changing schemas not possible with scripts or manual editing.</a:t>
            </a:r>
            <a:endParaRPr lang="en-US" sz="3600" dirty="0">
              <a:latin typeface="+mj-lt"/>
            </a:endParaRPr>
          </a:p>
          <a:p>
            <a:pPr>
              <a:lnSpc>
                <a:spcPct val="100000"/>
              </a:lnSpc>
              <a:buSzPct val="68000"/>
            </a:pPr>
            <a:r>
              <a:rPr lang="en-US" sz="3600" dirty="0">
                <a:solidFill>
                  <a:srgbClr val="000000"/>
                </a:solidFill>
                <a:latin typeface="+mj-lt"/>
              </a:rPr>
              <a:t>Data wrangling should also output a record of transforms used.</a:t>
            </a:r>
            <a:endParaRPr lang="en-US" altLang="x-none" sz="3600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46159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Transformations over relational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47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</a:t>
              </a:r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3</a:t>
              </a:r>
            </a:p>
          </p:txBody>
        </p:sp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092" y="1770546"/>
            <a:ext cx="11685178" cy="3791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056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Inferring transform parameters from user interaction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48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3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3380600"/>
          </a:xfrm>
        </p:spPr>
        <p:txBody>
          <a:bodyPr>
            <a:noAutofit/>
          </a:bodyPr>
          <a:lstStyle/>
          <a:p>
            <a:pPr marL="253148" indent="-253148" defTabSz="332708">
              <a:spcBef>
                <a:spcPts val="2391"/>
              </a:spcBef>
              <a:defRPr sz="2916"/>
            </a:pPr>
            <a:r>
              <a:rPr lang="en-US" sz="2400" dirty="0">
                <a:latin typeface="+mj-lt"/>
              </a:rPr>
              <a:t>Infer three types of transform parameter: row, column or text selection</a:t>
            </a:r>
          </a:p>
          <a:p>
            <a:pPr marL="253148" indent="-253148" defTabSz="332708">
              <a:spcBef>
                <a:spcPts val="2391"/>
              </a:spcBef>
              <a:defRPr sz="2916"/>
            </a:pPr>
            <a:r>
              <a:rPr lang="en-US" sz="2400" dirty="0">
                <a:latin typeface="+mj-lt"/>
              </a:rPr>
              <a:t>For each type, enumerate possible parameter values, resulting in a collection of inferred parameter set.</a:t>
            </a:r>
          </a:p>
          <a:p>
            <a:pPr marL="253148" indent="-253148" defTabSz="332708">
              <a:spcBef>
                <a:spcPts val="2391"/>
              </a:spcBef>
              <a:defRPr sz="2916"/>
            </a:pPr>
            <a:r>
              <a:rPr lang="en-US" sz="2400" dirty="0">
                <a:latin typeface="+mj-lt"/>
              </a:rPr>
              <a:t>Parameter’s value is independent of each other.</a:t>
            </a:r>
          </a:p>
          <a:p>
            <a:pPr marL="253148" indent="-253148" defTabSz="332708">
              <a:spcBef>
                <a:spcPts val="2391"/>
              </a:spcBef>
              <a:defRPr sz="2916"/>
            </a:pPr>
            <a:r>
              <a:rPr lang="en-US" sz="2400" b="1" dirty="0">
                <a:latin typeface="+mj-lt"/>
                <a:ea typeface="Helvetica"/>
                <a:cs typeface="Helvetica"/>
                <a:sym typeface="Helvetica"/>
              </a:rPr>
              <a:t>row selection</a:t>
            </a:r>
            <a:r>
              <a:rPr lang="en-US" sz="2400" dirty="0">
                <a:latin typeface="+mj-lt"/>
              </a:rPr>
              <a:t> is based on row indices and predicate matching.</a:t>
            </a:r>
          </a:p>
          <a:p>
            <a:pPr marL="253148" indent="-253148" defTabSz="332708">
              <a:spcBef>
                <a:spcPts val="2391"/>
              </a:spcBef>
              <a:defRPr sz="2916"/>
            </a:pPr>
            <a:r>
              <a:rPr lang="en-US" sz="2400" b="1" dirty="0">
                <a:latin typeface="+mj-lt"/>
                <a:ea typeface="Helvetica"/>
                <a:cs typeface="Helvetica"/>
                <a:sym typeface="Helvetica"/>
              </a:rPr>
              <a:t>column selection</a:t>
            </a:r>
            <a:r>
              <a:rPr lang="en-US" sz="2400" dirty="0">
                <a:latin typeface="+mj-lt"/>
              </a:rPr>
              <a:t> returns columns users have interacted with.</a:t>
            </a:r>
          </a:p>
          <a:p>
            <a:pPr marL="253148" indent="-253148" defTabSz="332708">
              <a:spcBef>
                <a:spcPts val="2391"/>
              </a:spcBef>
              <a:defRPr sz="2916"/>
            </a:pPr>
            <a:r>
              <a:rPr lang="en-US" sz="2400" b="1" dirty="0">
                <a:latin typeface="+mj-lt"/>
                <a:ea typeface="Helvetica"/>
                <a:cs typeface="Helvetica"/>
                <a:sym typeface="Helvetica"/>
              </a:rPr>
              <a:t>text selection</a:t>
            </a:r>
            <a:r>
              <a:rPr lang="en-US" sz="2400" dirty="0">
                <a:latin typeface="+mj-lt"/>
              </a:rPr>
              <a:t> is either simple index ranges or inferred regular expressions</a:t>
            </a:r>
          </a:p>
        </p:txBody>
      </p:sp>
    </p:spTree>
    <p:extLst>
      <p:ext uri="{BB962C8B-B14F-4D97-AF65-F5344CB8AC3E}">
        <p14:creationId xmlns:p14="http://schemas.microsoft.com/office/powerpoint/2010/main" val="1848730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 inference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49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3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7693" y="1381125"/>
            <a:ext cx="5916613" cy="4758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788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</a:t>
            </a:r>
            <a:r>
              <a:rPr lang="en-US" dirty="0" smtClean="0"/>
              <a:t>. Data exploration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5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2185988" y="357187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1845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Data Error?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50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3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2206" y="1398020"/>
            <a:ext cx="9907588" cy="5459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420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 Detection Taxonomy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51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</a:t>
              </a:r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3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9952" y="1690688"/>
            <a:ext cx="8792095" cy="4365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494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FDs and CFDs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52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</a:t>
              </a:r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3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1027471" y="1528792"/>
            <a:ext cx="9230954" cy="2806442"/>
          </a:xfrm>
        </p:spPr>
        <p:txBody>
          <a:bodyPr>
            <a:noAutofit/>
          </a:bodyPr>
          <a:lstStyle/>
          <a:p>
            <a:pPr marL="221894" indent="-221894" defTabSz="291633">
              <a:spcBef>
                <a:spcPts val="2039"/>
              </a:spcBef>
              <a:defRPr sz="2556"/>
            </a:pPr>
            <a:r>
              <a:rPr lang="en-US" b="1" dirty="0" smtClean="0">
                <a:latin typeface="+mj-lt"/>
                <a:ea typeface="Helvetica"/>
                <a:cs typeface="Helvetica"/>
                <a:sym typeface="Helvetica"/>
              </a:rPr>
              <a:t>Functional dependency (FD):</a:t>
            </a:r>
          </a:p>
          <a:p>
            <a:pPr marL="221894" indent="-221894" defTabSz="291633">
              <a:spcBef>
                <a:spcPts val="2039"/>
              </a:spcBef>
              <a:defRPr sz="2556"/>
            </a:pPr>
            <a:endParaRPr lang="en-US" b="1" dirty="0">
              <a:latin typeface="+mj-lt"/>
              <a:ea typeface="Helvetica"/>
              <a:cs typeface="Helvetica"/>
              <a:sym typeface="Helvetica"/>
            </a:endParaRPr>
          </a:p>
          <a:p>
            <a:pPr marL="221894" indent="-221894" defTabSz="291633">
              <a:spcBef>
                <a:spcPts val="2039"/>
              </a:spcBef>
              <a:defRPr sz="2556"/>
            </a:pPr>
            <a:endParaRPr lang="en-US" b="1" dirty="0" smtClean="0">
              <a:latin typeface="+mj-lt"/>
              <a:ea typeface="Helvetica"/>
              <a:cs typeface="Helvetica"/>
              <a:sym typeface="Helvetica"/>
            </a:endParaRPr>
          </a:p>
          <a:p>
            <a:pPr marL="221894" indent="-221894" defTabSz="291633">
              <a:spcBef>
                <a:spcPts val="2039"/>
              </a:spcBef>
              <a:defRPr sz="2556"/>
            </a:pPr>
            <a:endParaRPr lang="en-US" b="1" dirty="0" smtClean="0">
              <a:latin typeface="+mj-lt"/>
              <a:ea typeface="Helvetica"/>
              <a:cs typeface="Helvetica"/>
              <a:sym typeface="Helvetica"/>
            </a:endParaRPr>
          </a:p>
          <a:p>
            <a:pPr marL="221894" indent="-221894" defTabSz="291633">
              <a:spcBef>
                <a:spcPts val="2039"/>
              </a:spcBef>
              <a:defRPr sz="2556"/>
            </a:pPr>
            <a:r>
              <a:rPr lang="en-US" b="1" dirty="0" smtClean="0">
                <a:latin typeface="+mj-lt"/>
                <a:ea typeface="Helvetica"/>
                <a:cs typeface="Helvetica"/>
                <a:sym typeface="Helvetica"/>
              </a:rPr>
              <a:t>Conditional Functional Dependency (CFD):</a:t>
            </a:r>
          </a:p>
          <a:p>
            <a:pPr marL="679094" lvl="1" indent="-221894" defTabSz="291633">
              <a:spcBef>
                <a:spcPts val="2039"/>
              </a:spcBef>
              <a:defRPr sz="2556"/>
            </a:pPr>
            <a:r>
              <a:rPr lang="en-US" b="1" dirty="0" smtClean="0">
                <a:latin typeface="+mj-lt"/>
                <a:ea typeface="Helvetica"/>
                <a:cs typeface="Helvetica"/>
                <a:sym typeface="Helvetica"/>
              </a:rPr>
              <a:t>A functional dependency on a subset of the data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4450" y="2195413"/>
            <a:ext cx="4483100" cy="1473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8500" y="5073650"/>
            <a:ext cx="5715000" cy="128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064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Lots of Detectors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53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4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3237" y="1233461"/>
            <a:ext cx="8645525" cy="5122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555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automate?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54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</a:t>
              </a:r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3</a:t>
              </a:r>
            </a:p>
          </p:txBody>
        </p:sp>
      </p:grp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1027471" y="1528792"/>
            <a:ext cx="9230954" cy="2806442"/>
          </a:xfrm>
        </p:spPr>
        <p:txBody>
          <a:bodyPr>
            <a:noAutofit/>
          </a:bodyPr>
          <a:lstStyle/>
          <a:p>
            <a:pPr marL="221894" indent="-221894" defTabSz="291633">
              <a:spcBef>
                <a:spcPts val="2039"/>
              </a:spcBef>
              <a:defRPr sz="2556"/>
            </a:pPr>
            <a:r>
              <a:rPr lang="en-US" b="1" dirty="0" smtClean="0">
                <a:latin typeface="+mj-lt"/>
                <a:ea typeface="Helvetica"/>
                <a:cs typeface="Helvetica"/>
                <a:sym typeface="Helvetica"/>
              </a:rPr>
              <a:t>Most automatic repairing techniques adopt the “</a:t>
            </a:r>
            <a:r>
              <a:rPr lang="en-US" b="1" dirty="0" err="1" smtClean="0">
                <a:latin typeface="+mj-lt"/>
                <a:ea typeface="Helvetica"/>
                <a:cs typeface="Helvetica"/>
                <a:sym typeface="Helvetica"/>
              </a:rPr>
              <a:t>minimality</a:t>
            </a:r>
            <a:r>
              <a:rPr lang="en-US" b="1" dirty="0" smtClean="0">
                <a:latin typeface="+mj-lt"/>
                <a:ea typeface="Helvetica"/>
                <a:cs typeface="Helvetica"/>
                <a:sym typeface="Helvetica"/>
              </a:rPr>
              <a:t>” of repairs principle</a:t>
            </a:r>
          </a:p>
          <a:p>
            <a:pPr marL="221894" indent="-221894" defTabSz="291633">
              <a:spcBef>
                <a:spcPts val="2039"/>
              </a:spcBef>
              <a:defRPr sz="2556"/>
            </a:pPr>
            <a:endParaRPr lang="en-US" b="1" dirty="0">
              <a:latin typeface="+mj-lt"/>
              <a:ea typeface="Helvetica"/>
              <a:cs typeface="Helvetica"/>
              <a:sym typeface="Helvetica"/>
            </a:endParaRPr>
          </a:p>
          <a:p>
            <a:pPr marL="221894" indent="-221894" defTabSz="291633">
              <a:spcBef>
                <a:spcPts val="2039"/>
              </a:spcBef>
              <a:defRPr sz="2556"/>
            </a:pPr>
            <a:r>
              <a:rPr lang="en-US" b="1" dirty="0" smtClean="0">
                <a:latin typeface="+mj-lt"/>
                <a:ea typeface="Helvetica"/>
                <a:cs typeface="Helvetica"/>
                <a:sym typeface="Helvetica"/>
              </a:rPr>
              <a:t>Repairing techniques in practice are manual and semi-automatic at best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298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repairs by Value </a:t>
            </a:r>
            <a:r>
              <a:rPr lang="en-US" dirty="0" smtClean="0"/>
              <a:t>Updates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55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</a:t>
              </a:r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3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8931" y="1461038"/>
            <a:ext cx="8974138" cy="5124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01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repairs by Value Updates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56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</a:t>
              </a:r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3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800" y="1461804"/>
            <a:ext cx="8280400" cy="5123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102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Probabilistic Data Repairs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57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3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780" y="1690688"/>
            <a:ext cx="11630025" cy="3576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942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model for data repairs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58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043" y="1431144"/>
            <a:ext cx="10729913" cy="4925206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</a:t>
              </a:r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53388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model for data repairs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59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943" y="1527676"/>
            <a:ext cx="10044113" cy="4991687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</a:t>
              </a:r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46396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visualization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6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</a:t>
              </a:r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1</a:t>
              </a:r>
            </a:p>
          </p:txBody>
        </p:sp>
      </p:grpSp>
      <p:sp>
        <p:nvSpPr>
          <p:cNvPr id="11" name="Shape 177"/>
          <p:cNvSpPr/>
          <p:nvPr/>
        </p:nvSpPr>
        <p:spPr>
          <a:xfrm>
            <a:off x="1356214" y="1690688"/>
            <a:ext cx="9185558" cy="4185761"/>
          </a:xfrm>
          <a:prstGeom prst="rect">
            <a:avLst/>
          </a:prstGeom>
          <a:solidFill>
            <a:srgbClr val="FFFFFF"/>
          </a:solidFill>
          <a:ln w="38100">
            <a:solidFill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0" tIns="0" rIns="0" bIns="0" anchor="ctr">
            <a:spAutoFit/>
          </a:bodyPr>
          <a:lstStyle>
            <a:lvl1pPr>
              <a:defRPr sz="4800"/>
            </a:lvl1pPr>
          </a:lstStyle>
          <a:p>
            <a:pPr lvl="0" algn="ctr">
              <a:defRPr sz="1800"/>
            </a:pPr>
            <a:r>
              <a:rPr lang="en-US" sz="3400" i="1" dirty="0" smtClean="0">
                <a:solidFill>
                  <a:srgbClr val="0000FF"/>
                </a:solidFill>
              </a:rPr>
              <a:t>Standard Data Visualization Recipe:</a:t>
            </a:r>
          </a:p>
          <a:p>
            <a:pPr lvl="0">
              <a:defRPr sz="1800"/>
            </a:pPr>
            <a:endParaRPr lang="en-US" sz="3400" dirty="0" smtClean="0"/>
          </a:p>
          <a:p>
            <a:pPr marL="514350" lvl="0" indent="-514350">
              <a:buAutoNum type="arabicPeriod"/>
              <a:defRPr sz="1800"/>
            </a:pPr>
            <a:r>
              <a:rPr lang="en-US" sz="3400" b="1" dirty="0" smtClean="0"/>
              <a:t>Load</a:t>
            </a:r>
            <a:r>
              <a:rPr lang="en-US" sz="3400" dirty="0" smtClean="0"/>
              <a:t> dataset into data </a:t>
            </a:r>
            <a:r>
              <a:rPr lang="en-US" sz="3400" dirty="0" err="1" smtClean="0"/>
              <a:t>viz</a:t>
            </a:r>
            <a:r>
              <a:rPr lang="en-US" sz="3400" dirty="0" smtClean="0"/>
              <a:t> tool</a:t>
            </a:r>
          </a:p>
          <a:p>
            <a:pPr marL="514350" lvl="0" indent="-514350">
              <a:buAutoNum type="arabicPeriod"/>
              <a:defRPr sz="1800"/>
            </a:pPr>
            <a:r>
              <a:rPr lang="en-US" sz="3400" b="1" dirty="0" smtClean="0"/>
              <a:t>Start</a:t>
            </a:r>
            <a:r>
              <a:rPr lang="en-US" sz="3400" dirty="0" smtClean="0"/>
              <a:t> with a desired hypothesis/pattern (explore combination of attributes)</a:t>
            </a:r>
          </a:p>
          <a:p>
            <a:pPr marL="514350" lvl="0" indent="-514350">
              <a:buAutoNum type="arabicPeriod"/>
              <a:defRPr sz="1800"/>
            </a:pPr>
            <a:r>
              <a:rPr lang="en-US" sz="3400" b="1" dirty="0" smtClean="0"/>
              <a:t>Select</a:t>
            </a:r>
            <a:r>
              <a:rPr lang="en-US" sz="3400" dirty="0" smtClean="0"/>
              <a:t> </a:t>
            </a:r>
            <a:r>
              <a:rPr lang="en-US" sz="3400" dirty="0" err="1" smtClean="0"/>
              <a:t>viz</a:t>
            </a:r>
            <a:r>
              <a:rPr lang="en-US" sz="3400" dirty="0" smtClean="0"/>
              <a:t> to be generated</a:t>
            </a:r>
          </a:p>
          <a:p>
            <a:pPr marL="514350" lvl="0" indent="-514350">
              <a:buAutoNum type="arabicPeriod"/>
              <a:defRPr sz="1800"/>
            </a:pPr>
            <a:r>
              <a:rPr lang="en-US" sz="3400" b="1" dirty="0" smtClean="0"/>
              <a:t>See</a:t>
            </a:r>
            <a:r>
              <a:rPr lang="en-US" sz="3400" dirty="0" smtClean="0"/>
              <a:t> if it matches desired pattern</a:t>
            </a:r>
          </a:p>
          <a:p>
            <a:pPr marL="514350" lvl="0" indent="-514350">
              <a:buAutoNum type="arabicPeriod"/>
              <a:defRPr sz="1800"/>
            </a:pPr>
            <a:r>
              <a:rPr lang="en-US" sz="3400" b="1" dirty="0" smtClean="0"/>
              <a:t>Repeat</a:t>
            </a:r>
            <a:r>
              <a:rPr lang="en-US" sz="3400" dirty="0" smtClean="0"/>
              <a:t> 3-4 until you find a match</a:t>
            </a:r>
            <a:endParaRPr lang="en-US" sz="3400" dirty="0"/>
          </a:p>
        </p:txBody>
      </p:sp>
    </p:spTree>
    <p:extLst>
      <p:ext uri="{BB962C8B-B14F-4D97-AF65-F5344CB8AC3E}">
        <p14:creationId xmlns:p14="http://schemas.microsoft.com/office/powerpoint/2010/main" val="2073364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Need to deal with noise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60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</a:t>
              </a:r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3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9219" y="1528673"/>
            <a:ext cx="9453562" cy="5192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977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Possible world semantics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61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</a:t>
              </a:r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3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7471" y="1360450"/>
            <a:ext cx="8850199" cy="532613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9258300" y="6129338"/>
            <a:ext cx="957263" cy="5921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979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Query </a:t>
            </a:r>
            <a:r>
              <a:rPr lang="en-US" dirty="0" smtClean="0"/>
              <a:t>Semantics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62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</a:t>
              </a:r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2</a:t>
              </a:r>
            </a:p>
          </p:txBody>
        </p:sp>
      </p:grpSp>
      <p:sp>
        <p:nvSpPr>
          <p:cNvPr id="6" name="Rectangle 5"/>
          <p:cNvSpPr/>
          <p:nvPr/>
        </p:nvSpPr>
        <p:spPr>
          <a:xfrm>
            <a:off x="9258300" y="6129338"/>
            <a:ext cx="957263" cy="5921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9600" y="1236663"/>
            <a:ext cx="8432800" cy="534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035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Tuple Prob. -&gt; Possible Worlds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63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</a:t>
              </a:r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3</a:t>
              </a: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5963" y="1471662"/>
            <a:ext cx="8978900" cy="524981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344150" y="6356350"/>
            <a:ext cx="414338" cy="1825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364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Intensional</a:t>
            </a:r>
            <a:r>
              <a:rPr lang="en-US" dirty="0" smtClean="0"/>
              <a:t> DB =&gt; Possible Worlds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64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</a:t>
              </a:r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3</a:t>
              </a:r>
            </a:p>
          </p:txBody>
        </p:sp>
      </p:grpSp>
      <p:sp>
        <p:nvSpPr>
          <p:cNvPr id="6" name="Rectangle 5"/>
          <p:cNvSpPr/>
          <p:nvPr/>
        </p:nvSpPr>
        <p:spPr>
          <a:xfrm>
            <a:off x="10344150" y="6356350"/>
            <a:ext cx="414338" cy="1825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5150" y="1560512"/>
            <a:ext cx="8509000" cy="49784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9929812" y="6173788"/>
            <a:ext cx="414338" cy="1825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035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Probability of </a:t>
            </a:r>
            <a:r>
              <a:rPr lang="en-US" dirty="0" err="1" smtClean="0"/>
              <a:t>boolean</a:t>
            </a:r>
            <a:r>
              <a:rPr lang="en-US" dirty="0" smtClean="0"/>
              <a:t> expressions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65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</a:t>
              </a:r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4</a:t>
              </a: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9600" y="1301750"/>
            <a:ext cx="8432800" cy="50546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851230" y="6057900"/>
            <a:ext cx="471488" cy="2984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329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Query complexity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66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</a:t>
              </a:r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4</a:t>
              </a:r>
            </a:p>
          </p:txBody>
        </p:sp>
      </p:grpSp>
      <p:sp>
        <p:nvSpPr>
          <p:cNvPr id="5" name="Rectangle 4"/>
          <p:cNvSpPr/>
          <p:nvPr/>
        </p:nvSpPr>
        <p:spPr>
          <a:xfrm>
            <a:off x="9851230" y="6057900"/>
            <a:ext cx="471488" cy="2984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458325" y="6057900"/>
            <a:ext cx="1100138" cy="2984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5150" y="1569244"/>
            <a:ext cx="8521700" cy="461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959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Summary and next part of class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67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8100" y="1690688"/>
            <a:ext cx="9575800" cy="41148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170473" y="6171684"/>
            <a:ext cx="3851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Source: [</a:t>
            </a:r>
            <a:r>
              <a:rPr lang="en-US" dirty="0" err="1" smtClean="0"/>
              <a:t>Polyzotis</a:t>
            </a:r>
            <a:r>
              <a:rPr lang="en-US" dirty="0" smtClean="0"/>
              <a:t> et al., SIGMOD 2017]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3014664" y="1345666"/>
            <a:ext cx="1643062" cy="13546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7789069" y="1379548"/>
            <a:ext cx="1643062" cy="13546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983957" y="4450816"/>
            <a:ext cx="2416968" cy="13546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170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Automate vis recommendations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7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</a:t>
              </a:r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1</a:t>
              </a:r>
            </a:p>
          </p:txBody>
        </p:sp>
      </p:grp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17578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 smtClean="0">
              <a:latin typeface="+mj-lt"/>
            </a:endParaRPr>
          </a:p>
          <a:p>
            <a:pPr marL="0" indent="0">
              <a:buNone/>
            </a:pPr>
            <a:endParaRPr lang="en-US" dirty="0">
              <a:latin typeface="+mj-lt"/>
            </a:endParaRPr>
          </a:p>
          <a:p>
            <a:pPr marL="0" indent="0">
              <a:buNone/>
            </a:pPr>
            <a:r>
              <a:rPr lang="en-US" dirty="0" smtClean="0">
                <a:latin typeface="+mj-lt"/>
              </a:rPr>
              <a:t>Given a dataset and a task, automatically produce a </a:t>
            </a:r>
            <a:r>
              <a:rPr lang="en-US" b="1" dirty="0" smtClean="0">
                <a:solidFill>
                  <a:srgbClr val="FF0000"/>
                </a:solidFill>
                <a:latin typeface="+mj-lt"/>
              </a:rPr>
              <a:t>set of visualizations </a:t>
            </a:r>
            <a:r>
              <a:rPr lang="en-US" dirty="0" smtClean="0">
                <a:latin typeface="+mj-lt"/>
              </a:rPr>
              <a:t>that are the most “interesting” given the </a:t>
            </a:r>
            <a:r>
              <a:rPr lang="en-US" b="1" dirty="0" smtClean="0">
                <a:solidFill>
                  <a:srgbClr val="FF0000"/>
                </a:solidFill>
                <a:latin typeface="+mj-lt"/>
              </a:rPr>
              <a:t>task</a:t>
            </a:r>
            <a:endParaRPr lang="en-US" b="1" dirty="0">
              <a:solidFill>
                <a:srgbClr val="FF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09360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Interesting vis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8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</a:t>
              </a:r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1</a:t>
              </a:r>
            </a:p>
          </p:txBody>
        </p:sp>
      </p:grp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i="1" dirty="0" smtClean="0">
                <a:solidFill>
                  <a:schemeClr val="accent1"/>
                </a:solidFill>
              </a:rPr>
              <a:t>Deviation-based Utility</a:t>
            </a:r>
            <a:endParaRPr lang="en-US" b="1" i="1" dirty="0">
              <a:solidFill>
                <a:schemeClr val="accent1"/>
              </a:solidFill>
            </a:endParaRPr>
          </a:p>
        </p:txBody>
      </p:sp>
      <p:sp>
        <p:nvSpPr>
          <p:cNvPr id="12" name="Shape 356"/>
          <p:cNvSpPr txBox="1">
            <a:spLocks/>
          </p:cNvSpPr>
          <p:nvPr/>
        </p:nvSpPr>
        <p:spPr>
          <a:xfrm>
            <a:off x="3371787" y="1033032"/>
            <a:ext cx="7804547" cy="151804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  <a:defRPr sz="1800"/>
            </a:pPr>
            <a:r>
              <a:rPr lang="en-US" sz="2500" dirty="0" smtClean="0"/>
              <a:t>A visualization is interesting if it displays </a:t>
            </a:r>
          </a:p>
          <a:p>
            <a:pPr marL="0" indent="0" algn="ctr">
              <a:buFont typeface="Arial"/>
              <a:buNone/>
              <a:defRPr sz="1800"/>
            </a:pPr>
            <a:r>
              <a:rPr lang="en-US" sz="2500" i="1" dirty="0" smtClean="0">
                <a:ea typeface="Helvetica"/>
                <a:cs typeface="Helvetica"/>
                <a:sym typeface="Helvetica"/>
              </a:rPr>
              <a:t>a large deviation from some reference</a:t>
            </a:r>
          </a:p>
          <a:p>
            <a:pPr marL="0" indent="0" algn="ctr">
              <a:buFont typeface="Arial"/>
              <a:buNone/>
              <a:defRPr sz="1800"/>
            </a:pPr>
            <a:r>
              <a:rPr lang="en-US" sz="2500" dirty="0" smtClean="0">
                <a:solidFill>
                  <a:srgbClr val="0000FF"/>
                </a:solidFill>
                <a:ea typeface="Helvetica"/>
                <a:cs typeface="Helvetica"/>
                <a:sym typeface="Helvetica"/>
              </a:rPr>
              <a:t/>
            </a:r>
            <a:br>
              <a:rPr lang="en-US" sz="2500" dirty="0" smtClean="0">
                <a:solidFill>
                  <a:srgbClr val="0000FF"/>
                </a:solidFill>
                <a:ea typeface="Helvetica"/>
                <a:cs typeface="Helvetica"/>
                <a:sym typeface="Helvetica"/>
              </a:rPr>
            </a:br>
            <a:r>
              <a:rPr lang="en-US" sz="2500" dirty="0" smtClean="0">
                <a:solidFill>
                  <a:srgbClr val="0000FF"/>
                </a:solidFill>
                <a:ea typeface="Helvetica"/>
                <a:cs typeface="Helvetica"/>
                <a:sym typeface="Helvetica"/>
              </a:rPr>
              <a:t>Task: compare unmarried adults with all adults</a:t>
            </a:r>
            <a:endParaRPr lang="en-US" sz="2500" dirty="0">
              <a:solidFill>
                <a:srgbClr val="0000FF"/>
              </a:solidFill>
              <a:ea typeface="Helvetica"/>
              <a:cs typeface="Helvetica"/>
              <a:sym typeface="Helvetica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3548473" y="4637699"/>
            <a:ext cx="2854160" cy="3772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3548473" y="3380215"/>
            <a:ext cx="0" cy="305718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Freeform 14"/>
          <p:cNvSpPr/>
          <p:nvPr/>
        </p:nvSpPr>
        <p:spPr>
          <a:xfrm>
            <a:off x="3548473" y="4991296"/>
            <a:ext cx="2816440" cy="1295208"/>
          </a:xfrm>
          <a:custGeom>
            <a:avLst/>
            <a:gdLst>
              <a:gd name="connsiteX0" fmla="*/ 0 w 2816440"/>
              <a:gd name="connsiteY0" fmla="*/ 1257483 h 1295208"/>
              <a:gd name="connsiteX1" fmla="*/ 37720 w 2816440"/>
              <a:gd name="connsiteY1" fmla="*/ 0 h 1295208"/>
              <a:gd name="connsiteX2" fmla="*/ 364628 w 2816440"/>
              <a:gd name="connsiteY2" fmla="*/ 100598 h 1295208"/>
              <a:gd name="connsiteX3" fmla="*/ 590949 w 2816440"/>
              <a:gd name="connsiteY3" fmla="*/ 213772 h 1295208"/>
              <a:gd name="connsiteX4" fmla="*/ 804697 w 2816440"/>
              <a:gd name="connsiteY4" fmla="*/ 465269 h 1295208"/>
              <a:gd name="connsiteX5" fmla="*/ 880137 w 2816440"/>
              <a:gd name="connsiteY5" fmla="*/ 578442 h 1295208"/>
              <a:gd name="connsiteX6" fmla="*/ 1031018 w 2816440"/>
              <a:gd name="connsiteY6" fmla="*/ 628741 h 1295208"/>
              <a:gd name="connsiteX7" fmla="*/ 1232192 w 2816440"/>
              <a:gd name="connsiteY7" fmla="*/ 653891 h 1295208"/>
              <a:gd name="connsiteX8" fmla="*/ 1521380 w 2816440"/>
              <a:gd name="connsiteY8" fmla="*/ 829939 h 1295208"/>
              <a:gd name="connsiteX9" fmla="*/ 1873435 w 2816440"/>
              <a:gd name="connsiteY9" fmla="*/ 917963 h 1295208"/>
              <a:gd name="connsiteX10" fmla="*/ 2011743 w 2816440"/>
              <a:gd name="connsiteY10" fmla="*/ 917963 h 1295208"/>
              <a:gd name="connsiteX11" fmla="*/ 2300931 w 2816440"/>
              <a:gd name="connsiteY11" fmla="*/ 1094010 h 1295208"/>
              <a:gd name="connsiteX12" fmla="*/ 2816440 w 2816440"/>
              <a:gd name="connsiteY12" fmla="*/ 1295208 h 1295208"/>
              <a:gd name="connsiteX13" fmla="*/ 2187770 w 2816440"/>
              <a:gd name="connsiteY13" fmla="*/ 1295208 h 1295208"/>
              <a:gd name="connsiteX14" fmla="*/ 0 w 2816440"/>
              <a:gd name="connsiteY14" fmla="*/ 1257483 h 1295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816440" h="1295208">
                <a:moveTo>
                  <a:pt x="0" y="1257483"/>
                </a:moveTo>
                <a:lnTo>
                  <a:pt x="37720" y="0"/>
                </a:lnTo>
                <a:lnTo>
                  <a:pt x="364628" y="100598"/>
                </a:lnTo>
                <a:lnTo>
                  <a:pt x="590949" y="213772"/>
                </a:lnTo>
                <a:lnTo>
                  <a:pt x="804697" y="465269"/>
                </a:lnTo>
                <a:lnTo>
                  <a:pt x="880137" y="578442"/>
                </a:lnTo>
                <a:lnTo>
                  <a:pt x="1031018" y="628741"/>
                </a:lnTo>
                <a:lnTo>
                  <a:pt x="1232192" y="653891"/>
                </a:lnTo>
                <a:lnTo>
                  <a:pt x="1521380" y="829939"/>
                </a:lnTo>
                <a:lnTo>
                  <a:pt x="1873435" y="917963"/>
                </a:lnTo>
                <a:lnTo>
                  <a:pt x="2011743" y="917963"/>
                </a:lnTo>
                <a:lnTo>
                  <a:pt x="2300931" y="1094010"/>
                </a:lnTo>
                <a:lnTo>
                  <a:pt x="2816440" y="1295208"/>
                </a:lnTo>
                <a:lnTo>
                  <a:pt x="2187770" y="1295208"/>
                </a:lnTo>
                <a:lnTo>
                  <a:pt x="0" y="1257483"/>
                </a:lnTo>
                <a:close/>
              </a:path>
            </a:pathLst>
          </a:custGeom>
          <a:noFill/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5"/>
          <p:cNvSpPr/>
          <p:nvPr/>
        </p:nvSpPr>
        <p:spPr>
          <a:xfrm>
            <a:off x="3523326" y="3518538"/>
            <a:ext cx="2854160" cy="1169460"/>
          </a:xfrm>
          <a:custGeom>
            <a:avLst/>
            <a:gdLst>
              <a:gd name="connsiteX0" fmla="*/ 0 w 2854160"/>
              <a:gd name="connsiteY0" fmla="*/ 1106586 h 1169460"/>
              <a:gd name="connsiteX1" fmla="*/ 2854160 w 2854160"/>
              <a:gd name="connsiteY1" fmla="*/ 1169460 h 1169460"/>
              <a:gd name="connsiteX2" fmla="*/ 2564972 w 2854160"/>
              <a:gd name="connsiteY2" fmla="*/ 993412 h 1169460"/>
              <a:gd name="connsiteX3" fmla="*/ 2439238 w 2854160"/>
              <a:gd name="connsiteY3" fmla="*/ 867664 h 1169460"/>
              <a:gd name="connsiteX4" fmla="*/ 2313504 w 2854160"/>
              <a:gd name="connsiteY4" fmla="*/ 653892 h 1169460"/>
              <a:gd name="connsiteX5" fmla="*/ 2036889 w 2854160"/>
              <a:gd name="connsiteY5" fmla="*/ 276647 h 1169460"/>
              <a:gd name="connsiteX6" fmla="*/ 1772848 w 2854160"/>
              <a:gd name="connsiteY6" fmla="*/ 37725 h 1169460"/>
              <a:gd name="connsiteX7" fmla="*/ 1546527 w 2854160"/>
              <a:gd name="connsiteY7" fmla="*/ 0 h 1169460"/>
              <a:gd name="connsiteX8" fmla="*/ 1408220 w 2854160"/>
              <a:gd name="connsiteY8" fmla="*/ 75449 h 1169460"/>
              <a:gd name="connsiteX9" fmla="*/ 867564 w 2854160"/>
              <a:gd name="connsiteY9" fmla="*/ 603592 h 1169460"/>
              <a:gd name="connsiteX10" fmla="*/ 528082 w 2854160"/>
              <a:gd name="connsiteY10" fmla="*/ 804790 h 1169460"/>
              <a:gd name="connsiteX11" fmla="*/ 213747 w 2854160"/>
              <a:gd name="connsiteY11" fmla="*/ 905389 h 1169460"/>
              <a:gd name="connsiteX12" fmla="*/ 0 w 2854160"/>
              <a:gd name="connsiteY12" fmla="*/ 1106586 h 1169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854160" h="1169460">
                <a:moveTo>
                  <a:pt x="0" y="1106586"/>
                </a:moveTo>
                <a:lnTo>
                  <a:pt x="2854160" y="1169460"/>
                </a:lnTo>
                <a:lnTo>
                  <a:pt x="2564972" y="993412"/>
                </a:lnTo>
                <a:lnTo>
                  <a:pt x="2439238" y="867664"/>
                </a:lnTo>
                <a:lnTo>
                  <a:pt x="2313504" y="653892"/>
                </a:lnTo>
                <a:lnTo>
                  <a:pt x="2036889" y="276647"/>
                </a:lnTo>
                <a:lnTo>
                  <a:pt x="1772848" y="37725"/>
                </a:lnTo>
                <a:lnTo>
                  <a:pt x="1546527" y="0"/>
                </a:lnTo>
                <a:lnTo>
                  <a:pt x="1408220" y="75449"/>
                </a:lnTo>
                <a:lnTo>
                  <a:pt x="867564" y="603592"/>
                </a:lnTo>
                <a:lnTo>
                  <a:pt x="528082" y="804790"/>
                </a:lnTo>
                <a:lnTo>
                  <a:pt x="213747" y="905389"/>
                </a:lnTo>
                <a:lnTo>
                  <a:pt x="0" y="1106586"/>
                </a:lnTo>
                <a:close/>
              </a:path>
            </a:pathLst>
          </a:custGeom>
          <a:noFill/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7" name="Chart 16"/>
          <p:cNvGraphicFramePr/>
          <p:nvPr>
            <p:extLst>
              <p:ext uri="{D42A27DB-BD31-4B8C-83A1-F6EECF244321}">
                <p14:modId xmlns:p14="http://schemas.microsoft.com/office/powerpoint/2010/main" val="675304414"/>
              </p:ext>
            </p:extLst>
          </p:nvPr>
        </p:nvGraphicFramePr>
        <p:xfrm>
          <a:off x="7588024" y="3198736"/>
          <a:ext cx="3657600" cy="2133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8" name="Chart 17"/>
          <p:cNvGraphicFramePr/>
          <p:nvPr>
            <p:extLst>
              <p:ext uri="{D42A27DB-BD31-4B8C-83A1-F6EECF244321}">
                <p14:modId xmlns:p14="http://schemas.microsoft.com/office/powerpoint/2010/main" val="390211703"/>
              </p:ext>
            </p:extLst>
          </p:nvPr>
        </p:nvGraphicFramePr>
        <p:xfrm>
          <a:off x="7989647" y="2961299"/>
          <a:ext cx="3657600" cy="1676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9" name="Chart 18"/>
          <p:cNvGraphicFramePr/>
          <p:nvPr>
            <p:extLst>
              <p:ext uri="{D42A27DB-BD31-4B8C-83A1-F6EECF244321}">
                <p14:modId xmlns:p14="http://schemas.microsoft.com/office/powerpoint/2010/main" val="2020518030"/>
              </p:ext>
            </p:extLst>
          </p:nvPr>
        </p:nvGraphicFramePr>
        <p:xfrm>
          <a:off x="7588024" y="4734560"/>
          <a:ext cx="3657600" cy="2133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5924844" y="3518538"/>
            <a:ext cx="5783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V</a:t>
            </a:r>
            <a:r>
              <a:rPr lang="en-US" sz="2800" baseline="-25000" dirty="0" smtClean="0"/>
              <a:t>1</a:t>
            </a:r>
            <a:endParaRPr lang="en-US" sz="2800" dirty="0"/>
          </a:p>
        </p:txBody>
      </p:sp>
      <p:sp>
        <p:nvSpPr>
          <p:cNvPr id="21" name="TextBox 20"/>
          <p:cNvSpPr txBox="1"/>
          <p:nvPr/>
        </p:nvSpPr>
        <p:spPr>
          <a:xfrm>
            <a:off x="5924844" y="5147670"/>
            <a:ext cx="5783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V</a:t>
            </a:r>
            <a:r>
              <a:rPr lang="en-US" sz="2800" baseline="-25000" dirty="0"/>
              <a:t>2</a:t>
            </a:r>
            <a:endParaRPr lang="en-US" sz="2800" dirty="0"/>
          </a:p>
        </p:txBody>
      </p:sp>
      <p:sp>
        <p:nvSpPr>
          <p:cNvPr id="22" name="TextBox 21"/>
          <p:cNvSpPr txBox="1"/>
          <p:nvPr/>
        </p:nvSpPr>
        <p:spPr>
          <a:xfrm>
            <a:off x="9145152" y="3518538"/>
            <a:ext cx="5783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V</a:t>
            </a:r>
            <a:r>
              <a:rPr lang="en-US" sz="2800" baseline="-25000" dirty="0" smtClean="0"/>
              <a:t>1</a:t>
            </a:r>
            <a:endParaRPr lang="en-US" sz="2800" dirty="0"/>
          </a:p>
        </p:txBody>
      </p:sp>
      <p:sp>
        <p:nvSpPr>
          <p:cNvPr id="23" name="TextBox 22"/>
          <p:cNvSpPr txBox="1"/>
          <p:nvPr/>
        </p:nvSpPr>
        <p:spPr>
          <a:xfrm>
            <a:off x="9145152" y="5156150"/>
            <a:ext cx="5783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V</a:t>
            </a:r>
            <a:r>
              <a:rPr lang="en-US" sz="2800" baseline="-25000" dirty="0"/>
              <a:t>2</a:t>
            </a:r>
            <a:endParaRPr lang="en-US" sz="2800" dirty="0"/>
          </a:p>
        </p:txBody>
      </p:sp>
      <p:sp>
        <p:nvSpPr>
          <p:cNvPr id="24" name="TextBox 23"/>
          <p:cNvSpPr txBox="1"/>
          <p:nvPr/>
        </p:nvSpPr>
        <p:spPr>
          <a:xfrm>
            <a:off x="775546" y="4362840"/>
            <a:ext cx="2314575" cy="15696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Compare induced probability distributions!</a:t>
            </a:r>
            <a:endParaRPr lang="en-US" sz="2400" dirty="0"/>
          </a:p>
        </p:txBody>
      </p:sp>
      <p:sp>
        <p:nvSpPr>
          <p:cNvPr id="25" name="TextBox 24"/>
          <p:cNvSpPr txBox="1"/>
          <p:nvPr/>
        </p:nvSpPr>
        <p:spPr>
          <a:xfrm>
            <a:off x="6503220" y="1876844"/>
            <a:ext cx="962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Target 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8813981" y="1876844"/>
            <a:ext cx="12936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Reference</a:t>
            </a:r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3371787" y="2551080"/>
            <a:ext cx="754781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sz="1800"/>
            </a:pPr>
            <a:r>
              <a:rPr lang="en-US" sz="2000" dirty="0">
                <a:ea typeface="Helvetica"/>
                <a:cs typeface="Helvetica"/>
                <a:sym typeface="Helvetica"/>
              </a:rPr>
              <a:t>V1 = SELECT d, f(m) FROM table WHERE target GROUP BY d </a:t>
            </a:r>
          </a:p>
          <a:p>
            <a:pPr algn="ctr">
              <a:defRPr sz="1800"/>
            </a:pPr>
            <a:r>
              <a:rPr lang="en-US" sz="2000" dirty="0">
                <a:ea typeface="Helvetica"/>
                <a:cs typeface="Helvetica"/>
                <a:sym typeface="Helvetica"/>
              </a:rPr>
              <a:t>V2 = SELECT d, f(m) FROM table WHERE reference GROUP BY d </a:t>
            </a:r>
          </a:p>
        </p:txBody>
      </p:sp>
    </p:spTree>
    <p:extLst>
      <p:ext uri="{BB962C8B-B14F-4D97-AF65-F5344CB8AC3E}">
        <p14:creationId xmlns:p14="http://schemas.microsoft.com/office/powerpoint/2010/main" val="687620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DB-inspired optimizations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9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</a:t>
              </a:r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1</a:t>
              </a:r>
            </a:p>
          </p:txBody>
        </p:sp>
      </p:grpSp>
      <p:sp>
        <p:nvSpPr>
          <p:cNvPr id="28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175783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Ranking Visualizations</a:t>
            </a:r>
          </a:p>
          <a:p>
            <a:pPr marL="514350" indent="-514350">
              <a:buAutoNum type="arabicPeriod"/>
            </a:pPr>
            <a:endParaRPr lang="en-US" dirty="0">
              <a:latin typeface="+mj-lt"/>
            </a:endParaRPr>
          </a:p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Query Optimizations</a:t>
            </a:r>
          </a:p>
          <a:p>
            <a:pPr marL="514350" indent="-514350">
              <a:buAutoNum type="arabicPeriod"/>
            </a:pPr>
            <a:endParaRPr lang="en-US" dirty="0">
              <a:latin typeface="+mj-lt"/>
            </a:endParaRPr>
          </a:p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Smart Drill-Down</a:t>
            </a:r>
          </a:p>
          <a:p>
            <a:pPr marL="514350" indent="-514350">
              <a:buAutoNum type="arabicPeriod"/>
            </a:pPr>
            <a:endParaRPr lang="en-US" dirty="0" smtClean="0">
              <a:latin typeface="+mj-lt"/>
            </a:endParaRPr>
          </a:p>
          <a:p>
            <a:pPr marL="514350" indent="-514350">
              <a:buAutoNum type="arabicPeriod"/>
            </a:pPr>
            <a:endParaRPr lang="en-US" dirty="0" smtClean="0">
              <a:latin typeface="+mj-lt"/>
            </a:endParaRPr>
          </a:p>
          <a:p>
            <a:pPr marL="514350" indent="-514350">
              <a:buAutoNum type="arabicPeriod"/>
            </a:pP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40435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7234</TotalTime>
  <Words>1668</Words>
  <Application>Microsoft Macintosh PowerPoint</Application>
  <PresentationFormat>Widescreen</PresentationFormat>
  <Paragraphs>449</Paragraphs>
  <Slides>67</Slides>
  <Notes>62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77" baseType="lpstr">
      <vt:lpstr>Andale Mono</vt:lpstr>
      <vt:lpstr>Calibri</vt:lpstr>
      <vt:lpstr>Calibri Light</vt:lpstr>
      <vt:lpstr>Cambria Math</vt:lpstr>
      <vt:lpstr>Helvetica</vt:lpstr>
      <vt:lpstr>Helvetica Light</vt:lpstr>
      <vt:lpstr>Mangal</vt:lpstr>
      <vt:lpstr>Wingdings</vt:lpstr>
      <vt:lpstr>Arial</vt:lpstr>
      <vt:lpstr>Office Theme</vt:lpstr>
      <vt:lpstr>Lecture 17:  Recap: The data part of ML</vt:lpstr>
      <vt:lpstr>ML in production</vt:lpstr>
      <vt:lpstr>So far</vt:lpstr>
      <vt:lpstr>Today’s Recap</vt:lpstr>
      <vt:lpstr>1. Data exploration</vt:lpstr>
      <vt:lpstr>Data visualization</vt:lpstr>
      <vt:lpstr>Automate vis recommendations</vt:lpstr>
      <vt:lpstr>Interesting vis</vt:lpstr>
      <vt:lpstr>DB-inspired optimizations</vt:lpstr>
      <vt:lpstr>Ranking Visualizations</vt:lpstr>
      <vt:lpstr>Query Optimizations</vt:lpstr>
      <vt:lpstr>Query Optimizations</vt:lpstr>
      <vt:lpstr>Smart Drill-Down</vt:lpstr>
      <vt:lpstr>Example</vt:lpstr>
      <vt:lpstr>Example</vt:lpstr>
      <vt:lpstr>Example</vt:lpstr>
      <vt:lpstr>Data Search</vt:lpstr>
      <vt:lpstr>Dataset Catalogues</vt:lpstr>
      <vt:lpstr>Data versioning</vt:lpstr>
      <vt:lpstr>Data versioning</vt:lpstr>
      <vt:lpstr>Data versioning</vt:lpstr>
      <vt:lpstr>Data versioning</vt:lpstr>
      <vt:lpstr>Data versioning</vt:lpstr>
      <vt:lpstr>2. Data extraction and integration</vt:lpstr>
      <vt:lpstr>Structure in data is great…</vt:lpstr>
      <vt:lpstr>KBC workflow</vt:lpstr>
      <vt:lpstr>Probabilistic knowledge engineering</vt:lpstr>
      <vt:lpstr>Probabilistic knowledge engineering</vt:lpstr>
      <vt:lpstr>Factor graphs</vt:lpstr>
      <vt:lpstr>Inference with Gibbs sampling</vt:lpstr>
      <vt:lpstr>Biggest pain point in trained systems</vt:lpstr>
      <vt:lpstr>Data programming</vt:lpstr>
      <vt:lpstr>Basic generative labeling model</vt:lpstr>
      <vt:lpstr>Data integration: Combining multiple data sources</vt:lpstr>
      <vt:lpstr>Fellegi &amp; Sunter Model</vt:lpstr>
      <vt:lpstr>ML Pairwise Approaches</vt:lpstr>
      <vt:lpstr>Entity Matching</vt:lpstr>
      <vt:lpstr>EM systems</vt:lpstr>
      <vt:lpstr>Magellan</vt:lpstr>
      <vt:lpstr>The Magellan Architecture</vt:lpstr>
      <vt:lpstr>Data fusion</vt:lpstr>
      <vt:lpstr>Probabilistic Models for Data Fusion</vt:lpstr>
      <vt:lpstr>3. Dealing with noisy data</vt:lpstr>
      <vt:lpstr>Data wrangling</vt:lpstr>
      <vt:lpstr>Challenges</vt:lpstr>
      <vt:lpstr>Data Wrangler</vt:lpstr>
      <vt:lpstr>Transformations over relational data</vt:lpstr>
      <vt:lpstr>Inferring transform parameters from user interaction</vt:lpstr>
      <vt:lpstr>Regular expression inference</vt:lpstr>
      <vt:lpstr>What is a Data Error?</vt:lpstr>
      <vt:lpstr>Error Detection Taxonomy</vt:lpstr>
      <vt:lpstr>FDs and CFDs</vt:lpstr>
      <vt:lpstr>Lots of Detectors</vt:lpstr>
      <vt:lpstr>How to automate?</vt:lpstr>
      <vt:lpstr>Data repairs by Value Updates</vt:lpstr>
      <vt:lpstr>Data repairs by Value Updates</vt:lpstr>
      <vt:lpstr>Probabilistic Data Repairs</vt:lpstr>
      <vt:lpstr>A model for data repairs</vt:lpstr>
      <vt:lpstr>A model for data repairs</vt:lpstr>
      <vt:lpstr>Need to deal with noise</vt:lpstr>
      <vt:lpstr>Possible world semantics</vt:lpstr>
      <vt:lpstr>Query Semantics</vt:lpstr>
      <vt:lpstr>Tuple Prob. -&gt; Possible Worlds</vt:lpstr>
      <vt:lpstr>Intensional DB =&gt; Possible Worlds</vt:lpstr>
      <vt:lpstr>Probability of boolean expressions</vt:lpstr>
      <vt:lpstr>Query complexity</vt:lpstr>
      <vt:lpstr>Summary and next part of class</vt:lpstr>
    </vt:vector>
  </TitlesOfParts>
  <Company/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145 Style Guide</dc:title>
  <dc:creator>Alex Ratner</dc:creator>
  <cp:lastModifiedBy>Theodoros Rekatsinas</cp:lastModifiedBy>
  <cp:revision>629</cp:revision>
  <cp:lastPrinted>2017-09-05T19:00:45Z</cp:lastPrinted>
  <dcterms:created xsi:type="dcterms:W3CDTF">2015-09-11T05:09:33Z</dcterms:created>
  <dcterms:modified xsi:type="dcterms:W3CDTF">2018-03-22T19:01:05Z</dcterms:modified>
</cp:coreProperties>
</file>